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58" r:id="rId3"/>
    <p:sldId id="257" r:id="rId4"/>
    <p:sldId id="260" r:id="rId5"/>
    <p:sldId id="259" r:id="rId6"/>
    <p:sldId id="262" r:id="rId7"/>
    <p:sldId id="266" r:id="rId8"/>
    <p:sldId id="269" r:id="rId9"/>
    <p:sldId id="267" r:id="rId10"/>
    <p:sldId id="271" r:id="rId11"/>
    <p:sldId id="273" r:id="rId12"/>
    <p:sldId id="270" r:id="rId13"/>
    <p:sldId id="274" r:id="rId14"/>
    <p:sldId id="275" r:id="rId15"/>
    <p:sldId id="276" r:id="rId16"/>
    <p:sldId id="277" r:id="rId17"/>
    <p:sldId id="279" r:id="rId18"/>
    <p:sldId id="280" r:id="rId19"/>
    <p:sldId id="278" r:id="rId20"/>
    <p:sldId id="261" r:id="rId21"/>
    <p:sldId id="334" r:id="rId22"/>
    <p:sldId id="332" r:id="rId23"/>
    <p:sldId id="335" r:id="rId24"/>
    <p:sldId id="336" r:id="rId25"/>
    <p:sldId id="337" r:id="rId26"/>
    <p:sldId id="338" r:id="rId27"/>
    <p:sldId id="342" r:id="rId28"/>
    <p:sldId id="340" r:id="rId29"/>
    <p:sldId id="341" r:id="rId30"/>
    <p:sldId id="339" r:id="rId31"/>
    <p:sldId id="263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264" r:id="rId51"/>
    <p:sldId id="331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0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362CC-8658-4234-A25B-7142E2EB93E0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EABDF-B38F-4394-A910-49D08528D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EABDF-B38F-4394-A910-49D08528D8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D666C-B9DF-484C-A6F6-591E52E1ECB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D666C-B9DF-484C-A6F6-591E52E1ECB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EABDF-B38F-4394-A910-49D08528D8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holy grail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</a:t>
            </a:r>
            <a:r>
              <a:rPr lang="en-US" baseline="0" dirty="0" smtClean="0"/>
              <a:t> citations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</a:t>
            </a:r>
            <a:r>
              <a:rPr lang="en-US" baseline="0" dirty="0" smtClean="0"/>
              <a:t> citations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9B34C-1277-4CFD-A705-97A4DE8B381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208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3040063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3040063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3040063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6537" y="6461125"/>
            <a:ext cx="3040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US" smtClean="0"/>
              <a:t>Idit Keidar, TADDS Sep 2011</a:t>
            </a:r>
            <a:endParaRPr lang="en-US" dirty="0"/>
          </a:p>
        </p:txBody>
      </p:sp>
      <p:sp>
        <p:nvSpPr>
          <p:cNvPr id="301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611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B1C6315-3BD9-4959-84A9-09B04B4C0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Dynamic Computations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Ever-Changing </a:t>
            </a:r>
            <a:r>
              <a:rPr lang="en-US" dirty="0"/>
              <a:t>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Idit Keidar</a:t>
            </a:r>
          </a:p>
          <a:p>
            <a:r>
              <a:rPr lang="en-US" dirty="0" smtClean="0"/>
              <a:t>Technion, Israel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Classical Approach to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One-shot (static) algorithms</a:t>
            </a:r>
          </a:p>
          <a:p>
            <a:r>
              <a:rPr lang="en-US" dirty="0" smtClean="0"/>
              <a:t>Run periodically</a:t>
            </a:r>
          </a:p>
          <a:p>
            <a:pPr lvl="1"/>
            <a:r>
              <a:rPr lang="en-US" dirty="0" smtClean="0"/>
              <a:t>Each time over static input</a:t>
            </a:r>
          </a:p>
          <a:p>
            <a:r>
              <a:rPr lang="en-US" dirty="0" smtClean="0"/>
              <a:t>Bound </a:t>
            </a:r>
            <a:r>
              <a:rPr lang="en-US" dirty="0" smtClean="0">
                <a:solidFill>
                  <a:srgbClr val="FFFF00"/>
                </a:solidFill>
              </a:rPr>
              <a:t>convergence time </a:t>
            </a:r>
          </a:p>
          <a:p>
            <a:pPr lvl="1"/>
            <a:r>
              <a:rPr lang="en-US" dirty="0" smtClean="0"/>
              <a:t>Best known in asynchronous networks is </a:t>
            </a:r>
            <a:r>
              <a:rPr lang="en-US" dirty="0" smtClean="0">
                <a:solidFill>
                  <a:srgbClr val="FFFF00"/>
                </a:solidFill>
              </a:rPr>
              <a:t>O(|V|)</a:t>
            </a:r>
          </a:p>
          <a:p>
            <a:r>
              <a:rPr lang="en-US" dirty="0" smtClean="0"/>
              <a:t>Bound </a:t>
            </a:r>
            <a:r>
              <a:rPr lang="en-US" dirty="0" smtClean="0">
                <a:solidFill>
                  <a:srgbClr val="FFFF00"/>
                </a:solidFill>
              </a:rPr>
              <a:t>approximation ratio </a:t>
            </a:r>
            <a:r>
              <a:rPr lang="en-US" dirty="0" smtClean="0"/>
              <a:t>at the end 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 smtClean="0">
                <a:solidFill>
                  <a:srgbClr val="FFFF00"/>
                </a:solidFill>
              </a:rPr>
              <a:t>2</a:t>
            </a:r>
          </a:p>
          <a:p>
            <a:r>
              <a:rPr lang="en-US" dirty="0" smtClean="0"/>
              <a:t>Don’t use the matching while algorithm is running </a:t>
            </a:r>
          </a:p>
          <a:p>
            <a:pPr lvl="1"/>
            <a:r>
              <a:rPr lang="en-US" dirty="0" smtClean="0"/>
              <a:t>“Control phase”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Self-Stabilizing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Manne</a:t>
            </a:r>
            <a:r>
              <a:rPr lang="en-US" dirty="0" smtClean="0"/>
              <a:t> et al. 2008]</a:t>
            </a:r>
          </a:p>
          <a:p>
            <a:r>
              <a:rPr lang="en-US" dirty="0" smtClean="0"/>
              <a:t>Run all the time</a:t>
            </a:r>
          </a:p>
          <a:p>
            <a:pPr lvl="1"/>
            <a:r>
              <a:rPr lang="en-US" dirty="0" smtClean="0"/>
              <a:t>Adapt to changes</a:t>
            </a:r>
          </a:p>
          <a:p>
            <a:r>
              <a:rPr lang="en-US" dirty="0" smtClean="0"/>
              <a:t>But, even a small change can destabilize the entire matching for a long time</a:t>
            </a:r>
          </a:p>
          <a:p>
            <a:r>
              <a:rPr lang="en-US" dirty="0" smtClean="0"/>
              <a:t>Still same metrics:</a:t>
            </a:r>
          </a:p>
          <a:p>
            <a:pPr lvl="1"/>
            <a:r>
              <a:rPr lang="en-US" dirty="0" smtClean="0"/>
              <a:t>Convergence time from arbitrary state</a:t>
            </a:r>
          </a:p>
          <a:p>
            <a:pPr lvl="1"/>
            <a:r>
              <a:rPr lang="en-US" dirty="0" smtClean="0"/>
              <a:t>Approximation after convergence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Maximize Matching “All the Time”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Run constantly</a:t>
            </a:r>
          </a:p>
          <a:p>
            <a:pPr lvl="1"/>
            <a:r>
              <a:rPr lang="en-US" dirty="0" smtClean="0"/>
              <a:t>Like self-stabilizing</a:t>
            </a:r>
          </a:p>
          <a:p>
            <a:r>
              <a:rPr lang="en-US" dirty="0" smtClean="0"/>
              <a:t>Do not wait for convergence</a:t>
            </a:r>
          </a:p>
          <a:p>
            <a:pPr lvl="1"/>
            <a:r>
              <a:rPr lang="en-US" dirty="0" smtClean="0"/>
              <a:t>It might never happen in a dynamic network!</a:t>
            </a:r>
          </a:p>
          <a:p>
            <a:r>
              <a:rPr lang="en-US" dirty="0" smtClean="0"/>
              <a:t>Strive for stability</a:t>
            </a:r>
          </a:p>
          <a:p>
            <a:pPr lvl="1"/>
            <a:r>
              <a:rPr lang="en-US" dirty="0" smtClean="0"/>
              <a:t>Keep current matching edges in the matching as much as possible</a:t>
            </a:r>
          </a:p>
          <a:p>
            <a:r>
              <a:rPr lang="en-US" dirty="0" smtClean="0"/>
              <a:t>Bound approximation throughout the run</a:t>
            </a:r>
          </a:p>
          <a:p>
            <a:pPr lvl="1"/>
            <a:r>
              <a:rPr lang="en-US" dirty="0" smtClean="0"/>
              <a:t>Local steps can take us back to the approximation quickly after a local 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Matching </a:t>
            </a:r>
            <a:r>
              <a:rPr lang="en-US" dirty="0" err="1" smtClean="0"/>
              <a:t>Strawman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matching using </a:t>
            </a:r>
            <a:r>
              <a:rPr lang="en-US" dirty="0" err="1" smtClean="0"/>
              <a:t>Hoepman’s</a:t>
            </a:r>
            <a:r>
              <a:rPr lang="en-US" dirty="0" smtClean="0"/>
              <a:t> (1-shot) Algorithm</a:t>
            </a:r>
          </a:p>
          <a:p>
            <a:pPr lvl="1"/>
            <a:r>
              <a:rPr lang="en-US" dirty="0" smtClean="0"/>
              <a:t>Always pick “locally” heaviest link for the matching</a:t>
            </a:r>
          </a:p>
          <a:p>
            <a:pPr lvl="1"/>
            <a:r>
              <a:rPr lang="en-US" dirty="0" smtClean="0"/>
              <a:t>Convergence in O(|V|) time from scratch</a:t>
            </a:r>
          </a:p>
          <a:p>
            <a:r>
              <a:rPr lang="en-US" dirty="0" smtClean="0"/>
              <a:t>Use same rule dynamically: if new locally heaviest link becomes available, grab it and drop conflicting links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>
            <a:stCxn id="42" idx="6"/>
            <a:endCxn id="44" idx="2"/>
          </p:cNvCxnSpPr>
          <p:nvPr/>
        </p:nvCxnSpPr>
        <p:spPr>
          <a:xfrm flipV="1">
            <a:off x="2300000" y="2194826"/>
            <a:ext cx="57616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47" name="Straight Connector 46"/>
          <p:cNvCxnSpPr>
            <a:endCxn id="48" idx="2"/>
          </p:cNvCxnSpPr>
          <p:nvPr/>
        </p:nvCxnSpPr>
        <p:spPr>
          <a:xfrm>
            <a:off x="3884176" y="2194874"/>
            <a:ext cx="576112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Strawman</a:t>
            </a:r>
            <a:r>
              <a:rPr lang="en-US" dirty="0" smtClean="0"/>
              <a:t> Example 1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2084024" y="208688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>
            <a:stCxn id="44" idx="6"/>
            <a:endCxn id="45" idx="2"/>
          </p:cNvCxnSpPr>
          <p:nvPr/>
        </p:nvCxnSpPr>
        <p:spPr>
          <a:xfrm>
            <a:off x="3092136" y="2194826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44" name="Oval 43"/>
          <p:cNvSpPr/>
          <p:nvPr/>
        </p:nvSpPr>
        <p:spPr>
          <a:xfrm>
            <a:off x="2876160" y="208683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668248" y="208683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60288" y="208688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44064" y="19050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57360" y="19050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28240" y="190891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2084120" y="26250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876208" y="26250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668248" y="262512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4460384" y="26250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6200000" flipH="1">
            <a:off x="2030951" y="246397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2823039" y="2463971"/>
            <a:ext cx="322266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615079" y="2463971"/>
            <a:ext cx="322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4407215" y="246397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5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237312"/>
            <a:ext cx="2438400" cy="457200"/>
          </a:xfrm>
        </p:spPr>
        <p:txBody>
          <a:bodyPr/>
          <a:lstStyle/>
          <a:p>
            <a:fld id="{14D1DD94-5DD4-476A-8ADC-22DD20D821F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868048" y="22865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60136" y="22865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291984" y="208688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60" name="Straight Connector 59"/>
          <p:cNvCxnSpPr>
            <a:stCxn id="59" idx="6"/>
          </p:cNvCxnSpPr>
          <p:nvPr/>
        </p:nvCxnSpPr>
        <p:spPr>
          <a:xfrm flipV="1">
            <a:off x="1507960" y="2194826"/>
            <a:ext cx="576160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61" name="TextBox 60"/>
          <p:cNvSpPr txBox="1"/>
          <p:nvPr/>
        </p:nvSpPr>
        <p:spPr>
          <a:xfrm>
            <a:off x="1652024" y="19050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12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1292080" y="26250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16200000" flipH="1">
            <a:off x="1238911" y="246397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64" name="TextBox 63"/>
          <p:cNvSpPr txBox="1"/>
          <p:nvPr/>
        </p:nvSpPr>
        <p:spPr>
          <a:xfrm>
            <a:off x="1076008" y="22865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13832" y="22865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421792" y="22865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82243" y="2133600"/>
            <a:ext cx="25091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W(</a:t>
            </a:r>
            <a:r>
              <a:rPr lang="en-US" sz="2200" dirty="0" err="1" smtClean="0">
                <a:solidFill>
                  <a:srgbClr val="FFFF00"/>
                </a:solidFill>
              </a:rPr>
              <a:t>M</a:t>
            </a:r>
            <a:r>
              <a:rPr lang="en-US" sz="2200" baseline="-25000" dirty="0" err="1" smtClean="0">
                <a:solidFill>
                  <a:srgbClr val="FFFF00"/>
                </a:solidFill>
              </a:rPr>
              <a:t>opt</a:t>
            </a:r>
            <a:r>
              <a:rPr lang="en-US" sz="2200" dirty="0" smtClean="0">
                <a:solidFill>
                  <a:srgbClr val="FFFF00"/>
                </a:solidFill>
              </a:rPr>
              <a:t>)=45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76800" y="2481064"/>
            <a:ext cx="196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W(M)=20</a:t>
            </a:r>
            <a:endParaRPr lang="en-US" sz="2200" dirty="0">
              <a:solidFill>
                <a:srgbClr val="FFFF00"/>
              </a:solidFill>
            </a:endParaRPr>
          </a:p>
        </p:txBody>
      </p:sp>
      <p:grpSp>
        <p:nvGrpSpPr>
          <p:cNvPr id="4" name="Group 172"/>
          <p:cNvGrpSpPr/>
          <p:nvPr/>
        </p:nvGrpSpPr>
        <p:grpSpPr>
          <a:xfrm>
            <a:off x="1075960" y="3057128"/>
            <a:ext cx="5602582" cy="1006951"/>
            <a:chOff x="1475656" y="3356992"/>
            <a:chExt cx="5602582" cy="1006951"/>
          </a:xfrm>
        </p:grpSpPr>
        <p:cxnSp>
          <p:nvCxnSpPr>
            <p:cNvPr id="82" name="Straight Connector 81"/>
            <p:cNvCxnSpPr>
              <a:endCxn id="84" idx="2"/>
            </p:cNvCxnSpPr>
            <p:nvPr/>
          </p:nvCxnSpPr>
          <p:spPr>
            <a:xfrm>
              <a:off x="4283824" y="3646866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04" name="Straight Connector 103"/>
            <p:cNvCxnSpPr>
              <a:stCxn id="103" idx="6"/>
            </p:cNvCxnSpPr>
            <p:nvPr/>
          </p:nvCxnSpPr>
          <p:spPr>
            <a:xfrm flipV="1">
              <a:off x="1907608" y="3646818"/>
              <a:ext cx="576160" cy="48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2483672" y="353887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76" name="Straight Connector 75"/>
            <p:cNvCxnSpPr>
              <a:stCxn id="78" idx="6"/>
              <a:endCxn id="79" idx="2"/>
            </p:cNvCxnSpPr>
            <p:nvPr/>
          </p:nvCxnSpPr>
          <p:spPr>
            <a:xfrm>
              <a:off x="3491784" y="3646818"/>
              <a:ext cx="576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3275808" y="353883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067896" y="353883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81" name="Straight Connector 80"/>
            <p:cNvCxnSpPr>
              <a:stCxn id="75" idx="6"/>
              <a:endCxn id="78" idx="2"/>
            </p:cNvCxnSpPr>
            <p:nvPr/>
          </p:nvCxnSpPr>
          <p:spPr>
            <a:xfrm flipV="1">
              <a:off x="2699648" y="3646818"/>
              <a:ext cx="576160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859936" y="353887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843712" y="335699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657008" y="335699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427888" y="336090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483768" y="4077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275856" y="4077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4067896" y="407712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4860032" y="4077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16200000" flipH="1">
              <a:off x="2430599" y="3915963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3222687" y="3915963"/>
              <a:ext cx="322266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014727" y="3915963"/>
              <a:ext cx="32231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4806863" y="3915963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2267696" y="37385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059784" y="37385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1691632" y="353887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051672" y="335699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12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1691728" y="4077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 rot="16200000" flipH="1">
              <a:off x="1638559" y="3915963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1475656" y="37385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613480" y="37385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7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821440" y="373856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8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76496" y="3933056"/>
              <a:ext cx="180174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solidFill>
                    <a:srgbClr val="FFFF00"/>
                  </a:solidFill>
                </a:rPr>
                <a:t>W(M)=21</a:t>
              </a:r>
              <a:endParaRPr lang="en-US" sz="2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" name="Group 173"/>
          <p:cNvGrpSpPr/>
          <p:nvPr/>
        </p:nvGrpSpPr>
        <p:grpSpPr>
          <a:xfrm>
            <a:off x="1075960" y="4209256"/>
            <a:ext cx="5535976" cy="1006951"/>
            <a:chOff x="1475656" y="4509120"/>
            <a:chExt cx="5535976" cy="1006951"/>
          </a:xfrm>
        </p:grpSpPr>
        <p:cxnSp>
          <p:nvCxnSpPr>
            <p:cNvPr id="114" name="Straight Connector 113"/>
            <p:cNvCxnSpPr>
              <a:stCxn id="115" idx="6"/>
              <a:endCxn id="116" idx="2"/>
            </p:cNvCxnSpPr>
            <p:nvPr/>
          </p:nvCxnSpPr>
          <p:spPr>
            <a:xfrm>
              <a:off x="3491784" y="4798946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34" name="Straight Connector 133"/>
            <p:cNvCxnSpPr>
              <a:stCxn id="133" idx="6"/>
            </p:cNvCxnSpPr>
            <p:nvPr/>
          </p:nvCxnSpPr>
          <p:spPr>
            <a:xfrm flipV="1">
              <a:off x="1907608" y="4798946"/>
              <a:ext cx="576160" cy="48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13" name="Oval 112"/>
            <p:cNvSpPr/>
            <p:nvPr/>
          </p:nvSpPr>
          <p:spPr>
            <a:xfrm>
              <a:off x="2483672" y="469100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3275808" y="469095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4067896" y="469095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17" name="Straight Connector 116"/>
            <p:cNvCxnSpPr>
              <a:stCxn id="113" idx="6"/>
              <a:endCxn id="115" idx="2"/>
            </p:cNvCxnSpPr>
            <p:nvPr/>
          </p:nvCxnSpPr>
          <p:spPr>
            <a:xfrm flipV="1">
              <a:off x="2699648" y="4798946"/>
              <a:ext cx="576160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18" name="Straight Connector 117"/>
            <p:cNvCxnSpPr>
              <a:endCxn id="119" idx="2"/>
            </p:cNvCxnSpPr>
            <p:nvPr/>
          </p:nvCxnSpPr>
          <p:spPr>
            <a:xfrm>
              <a:off x="4283824" y="4798994"/>
              <a:ext cx="576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4859936" y="469100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843712" y="450912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657008" y="450912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427888" y="451303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2483768" y="522920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3275856" y="522920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067896" y="522924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4860032" y="522920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16200000" flipH="1">
              <a:off x="2430599" y="5068091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3222687" y="5068091"/>
              <a:ext cx="322266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014727" y="5068091"/>
              <a:ext cx="32231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806863" y="5068091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2267696" y="489069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059784" y="489069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1691632" y="469100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051672" y="450912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12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1691728" y="522920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>
            <a:xfrm rot="16200000" flipH="1">
              <a:off x="1638559" y="5068091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1475656" y="489069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13480" y="489069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7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21440" y="489069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8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276496" y="5085184"/>
              <a:ext cx="1735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solidFill>
                    <a:srgbClr val="FFFF00"/>
                  </a:solidFill>
                </a:rPr>
                <a:t>W(M)=22</a:t>
              </a:r>
              <a:endParaRPr lang="en-US" sz="2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" name="Group 174"/>
          <p:cNvGrpSpPr/>
          <p:nvPr/>
        </p:nvGrpSpPr>
        <p:grpSpPr>
          <a:xfrm>
            <a:off x="1066800" y="5393322"/>
            <a:ext cx="5259368" cy="1006951"/>
            <a:chOff x="1466496" y="5693186"/>
            <a:chExt cx="5259368" cy="1006951"/>
          </a:xfrm>
        </p:grpSpPr>
        <p:cxnSp>
          <p:nvCxnSpPr>
            <p:cNvPr id="160" name="Straight Connector 159"/>
            <p:cNvCxnSpPr/>
            <p:nvPr/>
          </p:nvCxnSpPr>
          <p:spPr>
            <a:xfrm rot="16200000" flipH="1">
              <a:off x="4797703" y="6252157"/>
              <a:ext cx="322218" cy="96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>
              <a:stCxn id="145" idx="6"/>
              <a:endCxn id="146" idx="2"/>
            </p:cNvCxnSpPr>
            <p:nvPr/>
          </p:nvCxnSpPr>
          <p:spPr>
            <a:xfrm>
              <a:off x="3482624" y="5983012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64" name="Straight Connector 163"/>
            <p:cNvCxnSpPr>
              <a:stCxn id="163" idx="6"/>
            </p:cNvCxnSpPr>
            <p:nvPr/>
          </p:nvCxnSpPr>
          <p:spPr>
            <a:xfrm flipV="1">
              <a:off x="1898448" y="5983012"/>
              <a:ext cx="576160" cy="48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43" name="Oval 142"/>
            <p:cNvSpPr/>
            <p:nvPr/>
          </p:nvSpPr>
          <p:spPr>
            <a:xfrm>
              <a:off x="2474512" y="5875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3266648" y="58750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4058736" y="58750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47" name="Straight Connector 146"/>
            <p:cNvCxnSpPr>
              <a:stCxn id="143" idx="6"/>
              <a:endCxn id="145" idx="2"/>
            </p:cNvCxnSpPr>
            <p:nvPr/>
          </p:nvCxnSpPr>
          <p:spPr>
            <a:xfrm flipV="1">
              <a:off x="2690488" y="5983012"/>
              <a:ext cx="576160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48" name="Straight Connector 147"/>
            <p:cNvCxnSpPr>
              <a:endCxn id="149" idx="2"/>
            </p:cNvCxnSpPr>
            <p:nvPr/>
          </p:nvCxnSpPr>
          <p:spPr>
            <a:xfrm>
              <a:off x="4274664" y="5983060"/>
              <a:ext cx="576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49" name="Oval 148"/>
            <p:cNvSpPr/>
            <p:nvPr/>
          </p:nvSpPr>
          <p:spPr>
            <a:xfrm>
              <a:off x="4850776" y="5875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834552" y="569318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647848" y="569318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418728" y="569710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474608" y="641326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3266696" y="641326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4058736" y="641331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4850872" y="641326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57" name="Straight Connector 156"/>
            <p:cNvCxnSpPr/>
            <p:nvPr/>
          </p:nvCxnSpPr>
          <p:spPr>
            <a:xfrm rot="16200000" flipH="1">
              <a:off x="2421439" y="6252157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6200000" flipH="1">
              <a:off x="3213527" y="6252157"/>
              <a:ext cx="322266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>
              <a:off x="4005567" y="6252157"/>
              <a:ext cx="32231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2258536" y="607476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3050624" y="607476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682472" y="5875072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042512" y="569318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12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66" name="Oval 165"/>
            <p:cNvSpPr/>
            <p:nvPr/>
          </p:nvSpPr>
          <p:spPr>
            <a:xfrm>
              <a:off x="1682568" y="641326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167" name="Straight Connector 166"/>
            <p:cNvCxnSpPr/>
            <p:nvPr/>
          </p:nvCxnSpPr>
          <p:spPr>
            <a:xfrm rot="16200000" flipH="1">
              <a:off x="1629399" y="6252157"/>
              <a:ext cx="322218" cy="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1466496" y="607476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4604320" y="607476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7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3812280" y="6074760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8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276496" y="6269250"/>
              <a:ext cx="14493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solidFill>
                    <a:srgbClr val="FFFF00"/>
                  </a:solidFill>
                </a:rPr>
                <a:t>W(M)=29</a:t>
              </a:r>
              <a:endParaRPr lang="en-US" sz="2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74" name="Rectangle 173"/>
          <p:cNvSpPr/>
          <p:nvPr/>
        </p:nvSpPr>
        <p:spPr>
          <a:xfrm>
            <a:off x="6248400" y="2819400"/>
            <a:ext cx="259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Can take </a:t>
            </a:r>
            <a:r>
              <a:rPr lang="el-GR" sz="2800" dirty="0" smtClean="0">
                <a:solidFill>
                  <a:srgbClr val="FFC000"/>
                </a:solidFill>
                <a:latin typeface="Cambria Math" pitchFamily="18" charset="0"/>
                <a:ea typeface="Cambria Math" pitchFamily="18" charset="0"/>
              </a:rPr>
              <a:t>Ω</a:t>
            </a:r>
            <a:r>
              <a:rPr lang="en-US" sz="2800" dirty="0" smtClean="0">
                <a:solidFill>
                  <a:srgbClr val="FFC000"/>
                </a:solidFill>
              </a:rPr>
              <a:t>(|V|) time to converge to approximation!</a:t>
            </a:r>
          </a:p>
        </p:txBody>
      </p:sp>
      <p:sp>
        <p:nvSpPr>
          <p:cNvPr id="141" name="Rounded Rectangular Callout 140"/>
          <p:cNvSpPr/>
          <p:nvPr/>
        </p:nvSpPr>
        <p:spPr bwMode="auto">
          <a:xfrm>
            <a:off x="6324600" y="5105400"/>
            <a:ext cx="2362200" cy="838200"/>
          </a:xfrm>
          <a:prstGeom prst="wedgeRoundRectCallout">
            <a:avLst>
              <a:gd name="adj1" fmla="val -70344"/>
              <a:gd name="adj2" fmla="val 54605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FFF00"/>
                </a:solidFill>
                <a:latin typeface="Tahoma" pitchFamily="34" charset="0"/>
                <a:cs typeface="Arial" charset="0"/>
              </a:rPr>
              <a:t>2-approximation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reached</a:t>
            </a:r>
          </a:p>
        </p:txBody>
      </p:sp>
      <p:sp>
        <p:nvSpPr>
          <p:cNvPr id="171" name="Date Placeholder 17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/>
      <p:bldP spid="62" grpId="0" animBg="1"/>
      <p:bldP spid="64" grpId="0"/>
      <p:bldP spid="68" grpId="0"/>
      <p:bldP spid="69" grpId="0"/>
      <p:bldP spid="174" grpId="0"/>
      <p:bldP spid="141" grpId="0" animBg="1"/>
      <p:bldP spid="14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Strawman</a:t>
            </a:r>
            <a:r>
              <a:rPr lang="en-US" dirty="0" smtClean="0"/>
              <a:t> Example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6" name="Straight Connector 5"/>
          <p:cNvCxnSpPr>
            <a:stCxn id="11" idx="6"/>
            <a:endCxn id="13" idx="2"/>
          </p:cNvCxnSpPr>
          <p:nvPr/>
        </p:nvCxnSpPr>
        <p:spPr>
          <a:xfrm flipV="1">
            <a:off x="3089624" y="2224820"/>
            <a:ext cx="57616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7" name="Straight Connector 6"/>
          <p:cNvCxnSpPr>
            <a:endCxn id="15" idx="2"/>
          </p:cNvCxnSpPr>
          <p:nvPr/>
        </p:nvCxnSpPr>
        <p:spPr>
          <a:xfrm>
            <a:off x="4673800" y="2224868"/>
            <a:ext cx="576112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8" name="Straight Connector 7"/>
          <p:cNvCxnSpPr>
            <a:stCxn id="22" idx="6"/>
          </p:cNvCxnSpPr>
          <p:nvPr/>
        </p:nvCxnSpPr>
        <p:spPr>
          <a:xfrm flipV="1">
            <a:off x="1458840" y="2224820"/>
            <a:ext cx="64812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9" name="Straight Connector 8"/>
          <p:cNvCxnSpPr>
            <a:stCxn id="10" idx="6"/>
            <a:endCxn id="11" idx="2"/>
          </p:cNvCxnSpPr>
          <p:nvPr/>
        </p:nvCxnSpPr>
        <p:spPr>
          <a:xfrm>
            <a:off x="2297536" y="2224868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0" name="Oval 9"/>
          <p:cNvSpPr/>
          <p:nvPr/>
        </p:nvSpPr>
        <p:spPr>
          <a:xfrm>
            <a:off x="2081560" y="21168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873648" y="21168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>
            <a:stCxn id="13" idx="6"/>
            <a:endCxn id="14" idx="2"/>
          </p:cNvCxnSpPr>
          <p:nvPr/>
        </p:nvCxnSpPr>
        <p:spPr>
          <a:xfrm>
            <a:off x="3881760" y="2224820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3" name="Oval 12"/>
          <p:cNvSpPr/>
          <p:nvPr/>
        </p:nvSpPr>
        <p:spPr>
          <a:xfrm>
            <a:off x="3665784" y="2116832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457872" y="2116832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249912" y="21168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3688" y="193499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46984" y="193499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17864" y="193890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6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41600" y="193499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441600" y="2116832"/>
            <a:ext cx="21602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25576" y="18288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242864" y="211688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2904" y="193499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268216" y="2980928"/>
            <a:ext cx="4223024" cy="504056"/>
            <a:chOff x="1573016" y="3501008"/>
            <a:chExt cx="4223024" cy="504056"/>
          </a:xfrm>
        </p:grpSpPr>
        <p:cxnSp>
          <p:nvCxnSpPr>
            <p:cNvPr id="25" name="Straight Connector 24"/>
            <p:cNvCxnSpPr>
              <a:stCxn id="27" idx="6"/>
              <a:endCxn id="28" idx="2"/>
            </p:cNvCxnSpPr>
            <p:nvPr/>
          </p:nvCxnSpPr>
          <p:spPr>
            <a:xfrm>
              <a:off x="2627688" y="3897076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26" name="Straight Connector 25"/>
            <p:cNvCxnSpPr>
              <a:endCxn id="33" idx="2"/>
            </p:cNvCxnSpPr>
            <p:nvPr/>
          </p:nvCxnSpPr>
          <p:spPr>
            <a:xfrm>
              <a:off x="5003952" y="3897076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2411712" y="378908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203800" y="378908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29" name="Straight Connector 28"/>
            <p:cNvCxnSpPr>
              <a:stCxn id="30" idx="6"/>
              <a:endCxn id="31" idx="2"/>
            </p:cNvCxnSpPr>
            <p:nvPr/>
          </p:nvCxnSpPr>
          <p:spPr>
            <a:xfrm>
              <a:off x="4211912" y="3897028"/>
              <a:ext cx="576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995936" y="378904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788024" y="3789040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32" name="Straight Connector 31"/>
            <p:cNvCxnSpPr>
              <a:stCxn id="28" idx="6"/>
              <a:endCxn id="30" idx="2"/>
            </p:cNvCxnSpPr>
            <p:nvPr/>
          </p:nvCxnSpPr>
          <p:spPr>
            <a:xfrm flipV="1">
              <a:off x="3419776" y="3897028"/>
              <a:ext cx="576160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5580064" y="378908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63840" y="360720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77136" y="360720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7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48016" y="3611116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6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771752" y="360720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8</a:t>
              </a:r>
              <a:endParaRPr lang="en-US" sz="1600" dirty="0">
                <a:latin typeface="Comic Sans MS" pitchFamily="66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771752" y="3789040"/>
              <a:ext cx="216024" cy="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555728" y="3501008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1573016" y="3789088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41" name="Straight Connector 40"/>
            <p:cNvCxnSpPr>
              <a:stCxn id="40" idx="6"/>
              <a:endCxn id="27" idx="2"/>
            </p:cNvCxnSpPr>
            <p:nvPr/>
          </p:nvCxnSpPr>
          <p:spPr>
            <a:xfrm>
              <a:off x="1788992" y="3897076"/>
              <a:ext cx="6227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933056" y="360720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38800" y="1972816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W(M)=24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38800" y="3156882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W(M)=16</a:t>
            </a:r>
            <a:endParaRPr lang="en-US" sz="2200" dirty="0">
              <a:solidFill>
                <a:srgbClr val="FFFF0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242864" y="4205064"/>
            <a:ext cx="4223024" cy="504056"/>
            <a:chOff x="1547664" y="4725144"/>
            <a:chExt cx="4223024" cy="504056"/>
          </a:xfrm>
        </p:grpSpPr>
        <p:cxnSp>
          <p:nvCxnSpPr>
            <p:cNvPr id="46" name="Straight Connector 45"/>
            <p:cNvCxnSpPr>
              <a:stCxn id="48" idx="6"/>
              <a:endCxn id="49" idx="2"/>
            </p:cNvCxnSpPr>
            <p:nvPr/>
          </p:nvCxnSpPr>
          <p:spPr>
            <a:xfrm>
              <a:off x="2602336" y="5121212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47" name="Straight Connector 46"/>
            <p:cNvCxnSpPr>
              <a:stCxn id="50" idx="6"/>
              <a:endCxn id="51" idx="2"/>
            </p:cNvCxnSpPr>
            <p:nvPr/>
          </p:nvCxnSpPr>
          <p:spPr>
            <a:xfrm>
              <a:off x="4186560" y="5121164"/>
              <a:ext cx="576112" cy="0"/>
            </a:xfrm>
            <a:prstGeom prst="line">
              <a:avLst/>
            </a:prstGeom>
            <a:ln w="57150">
              <a:solidFill>
                <a:schemeClr val="accent1"/>
              </a:solidFill>
              <a:prstDash val="solid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2386360" y="50132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178448" y="50132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970584" y="501317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762672" y="5013176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52" name="Straight Connector 51"/>
            <p:cNvCxnSpPr>
              <a:stCxn id="49" idx="6"/>
              <a:endCxn id="50" idx="2"/>
            </p:cNvCxnSpPr>
            <p:nvPr/>
          </p:nvCxnSpPr>
          <p:spPr>
            <a:xfrm flipV="1">
              <a:off x="3394424" y="5121164"/>
              <a:ext cx="576160" cy="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cxnSp>
          <p:nvCxnSpPr>
            <p:cNvPr id="53" name="Straight Connector 52"/>
            <p:cNvCxnSpPr>
              <a:endCxn id="54" idx="2"/>
            </p:cNvCxnSpPr>
            <p:nvPr/>
          </p:nvCxnSpPr>
          <p:spPr>
            <a:xfrm>
              <a:off x="4978600" y="5121212"/>
              <a:ext cx="576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5554712" y="50132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38488" y="4831338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351784" y="4831338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7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122664" y="4835252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6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746400" y="4831338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8</a:t>
              </a:r>
              <a:endParaRPr lang="en-US" sz="1600" dirty="0">
                <a:latin typeface="Comic Sans MS" pitchFamily="66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746400" y="5013176"/>
              <a:ext cx="216024" cy="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2530376" y="4725144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10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547664" y="5013224"/>
              <a:ext cx="215976" cy="215976"/>
            </a:xfrm>
            <a:prstGeom prst="ellipse">
              <a:avLst/>
            </a:prstGeom>
            <a:solidFill>
              <a:schemeClr val="tx1"/>
            </a:solidFill>
            <a:ln w="28575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Comic Sans MS" pitchFamily="66" charset="0"/>
              </a:endParaRPr>
            </a:p>
          </p:txBody>
        </p:sp>
        <p:cxnSp>
          <p:nvCxnSpPr>
            <p:cNvPr id="62" name="Straight Connector 61"/>
            <p:cNvCxnSpPr>
              <a:stCxn id="61" idx="6"/>
              <a:endCxn id="48" idx="2"/>
            </p:cNvCxnSpPr>
            <p:nvPr/>
          </p:nvCxnSpPr>
          <p:spPr>
            <a:xfrm>
              <a:off x="1763640" y="5121212"/>
              <a:ext cx="6227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907704" y="4831338"/>
              <a:ext cx="5040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9</a:t>
              </a:r>
              <a:endParaRPr lang="en-US" sz="1600" dirty="0">
                <a:latin typeface="Comic Sans MS" pitchFamily="66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638800" y="4381018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W(M)=17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14400" y="5257800"/>
            <a:ext cx="662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Can decrease the matching weight!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64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DynaMatch</a:t>
            </a:r>
            <a:r>
              <a:rPr lang="en-US" dirty="0" smtClean="0"/>
              <a:t> Algorithm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Grab maximal augmenting links </a:t>
            </a:r>
          </a:p>
          <a:p>
            <a:pPr lvl="1"/>
            <a:r>
              <a:rPr lang="en-US" dirty="0" smtClean="0"/>
              <a:t>A link e is </a:t>
            </a:r>
            <a:r>
              <a:rPr lang="en-US" dirty="0" smtClean="0">
                <a:solidFill>
                  <a:srgbClr val="FFFF00"/>
                </a:solidFill>
              </a:rPr>
              <a:t>augmenting</a:t>
            </a:r>
            <a:r>
              <a:rPr lang="en-US" dirty="0" smtClean="0"/>
              <a:t> if adding e to M increases w(M)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Augmentation weight</a:t>
            </a:r>
            <a:r>
              <a:rPr lang="en-US" dirty="0" smtClean="0"/>
              <a:t> w(e)-w(</a:t>
            </a:r>
            <a:r>
              <a:rPr lang="en-US" dirty="0" err="1" smtClean="0"/>
              <a:t>M</a:t>
            </a:r>
            <a:r>
              <a:rPr lang="en-US" dirty="0" err="1" smtClean="0">
                <a:latin typeface="Cambria Math"/>
                <a:ea typeface="Cambria Math"/>
              </a:rPr>
              <a:t>∩</a:t>
            </a:r>
            <a:r>
              <a:rPr lang="en-US" dirty="0" err="1" smtClean="0"/>
              <a:t>adj</a:t>
            </a:r>
            <a:r>
              <a:rPr lang="en-US" dirty="0" smtClean="0"/>
              <a:t>(e)) &gt; 0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maximal augmenting </a:t>
            </a:r>
            <a:r>
              <a:rPr lang="en-US" dirty="0" smtClean="0"/>
              <a:t>link has maximum augmentation weight among adjacent links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12" name="Straight Connector 11"/>
          <p:cNvCxnSpPr>
            <a:stCxn id="38" idx="7"/>
          </p:cNvCxnSpPr>
          <p:nvPr/>
        </p:nvCxnSpPr>
        <p:spPr>
          <a:xfrm rot="5400000" flipH="1" flipV="1">
            <a:off x="3924916" y="4552384"/>
            <a:ext cx="273077" cy="1505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4578587" y="5404526"/>
            <a:ext cx="561538" cy="899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3352800" y="5562600"/>
            <a:ext cx="696648" cy="167690"/>
          </a:xfrm>
          <a:prstGeom prst="line">
            <a:avLst/>
          </a:prstGeom>
          <a:ln w="57150"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49446" y="5153462"/>
            <a:ext cx="764915" cy="5615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78217" y="5734878"/>
            <a:ext cx="8549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8" name="Oval 17"/>
          <p:cNvSpPr/>
          <p:nvPr/>
        </p:nvSpPr>
        <p:spPr>
          <a:xfrm>
            <a:off x="3124200" y="5410200"/>
            <a:ext cx="215976" cy="215976"/>
          </a:xfrm>
          <a:prstGeom prst="ellipse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948540" y="5632959"/>
            <a:ext cx="215976" cy="215976"/>
          </a:xfrm>
          <a:prstGeom prst="ellipse">
            <a:avLst/>
          </a:prstGeom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91744" y="5326903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4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0" y="50292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9000" y="56388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23792" y="5254895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3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91744" y="5686943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823600" y="5644019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4715600" y="5050019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948540" y="5632959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24200" y="541020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1066800" y="4648200"/>
            <a:ext cx="2133600" cy="685800"/>
          </a:xfrm>
          <a:prstGeom prst="wedgeRoundRectCallout">
            <a:avLst>
              <a:gd name="adj1" fmla="val 75277"/>
              <a:gd name="adj2" fmla="val 40324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augmenting </a:t>
            </a:r>
            <a:br>
              <a:rPr lang="en-US" sz="2000" dirty="0" smtClean="0"/>
            </a:br>
            <a:r>
              <a:rPr lang="en-US" sz="2000" dirty="0" smtClean="0"/>
              <a:t>but NOT maximal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562600" y="5105400"/>
            <a:ext cx="1828800" cy="685800"/>
          </a:xfrm>
          <a:prstGeom prst="wedgeRoundRectCallout">
            <a:avLst>
              <a:gd name="adj1" fmla="val -73325"/>
              <a:gd name="adj2" fmla="val -3154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maximal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augmenting </a:t>
            </a:r>
            <a:br>
              <a:rPr lang="en-US" sz="2000" dirty="0" smtClean="0"/>
            </a:br>
            <a:endParaRPr lang="en-US" sz="20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 animBg="1"/>
      <p:bldP spid="19" grpId="0" animBg="1"/>
      <p:bldP spid="23" grpId="0"/>
      <p:bldP spid="24" grpId="0"/>
      <p:bldP spid="25" grpId="0"/>
      <p:bldP spid="26" grpId="0"/>
      <p:bldP spid="27" grpId="0"/>
      <p:bldP spid="34" grpId="0" animBg="1"/>
      <p:bldP spid="35" grpId="0" animBg="1"/>
      <p:bldP spid="36" grpId="0" animBg="1"/>
      <p:bldP spid="38" grpId="0" animBg="1"/>
      <p:bldP spid="46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stable after changes</a:t>
            </a:r>
          </a:p>
          <a:p>
            <a:r>
              <a:rPr lang="en-US" dirty="0" smtClean="0"/>
              <a:t>Monotonically increasing matching weight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71" name="Straight Connector 70"/>
          <p:cNvCxnSpPr>
            <a:stCxn id="61" idx="6"/>
            <a:endCxn id="68" idx="2"/>
          </p:cNvCxnSpPr>
          <p:nvPr/>
        </p:nvCxnSpPr>
        <p:spPr>
          <a:xfrm flipV="1">
            <a:off x="4139952" y="3778164"/>
            <a:ext cx="57616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72" name="Straight Connector 71"/>
          <p:cNvCxnSpPr>
            <a:endCxn id="73" idx="2"/>
          </p:cNvCxnSpPr>
          <p:nvPr/>
        </p:nvCxnSpPr>
        <p:spPr>
          <a:xfrm>
            <a:off x="5724128" y="3778212"/>
            <a:ext cx="576112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87" name="Straight Connector 86"/>
          <p:cNvCxnSpPr>
            <a:stCxn id="85" idx="6"/>
            <a:endCxn id="60" idx="2"/>
          </p:cNvCxnSpPr>
          <p:nvPr/>
        </p:nvCxnSpPr>
        <p:spPr>
          <a:xfrm>
            <a:off x="2509168" y="3778212"/>
            <a:ext cx="622720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Revisited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DD94-5DD4-476A-8ADC-22DD20D821FF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55" name="Straight Connector 54"/>
          <p:cNvCxnSpPr>
            <a:stCxn id="60" idx="6"/>
            <a:endCxn id="61" idx="2"/>
          </p:cNvCxnSpPr>
          <p:nvPr/>
        </p:nvCxnSpPr>
        <p:spPr>
          <a:xfrm>
            <a:off x="3347864" y="3778212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60" name="Oval 59"/>
          <p:cNvSpPr/>
          <p:nvPr/>
        </p:nvSpPr>
        <p:spPr>
          <a:xfrm>
            <a:off x="3131888" y="367022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3923976" y="367022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64" name="Straight Connector 63"/>
          <p:cNvCxnSpPr>
            <a:stCxn id="68" idx="6"/>
            <a:endCxn id="69" idx="2"/>
          </p:cNvCxnSpPr>
          <p:nvPr/>
        </p:nvCxnSpPr>
        <p:spPr>
          <a:xfrm>
            <a:off x="4932088" y="3778164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68" name="Oval 67"/>
          <p:cNvSpPr/>
          <p:nvPr/>
        </p:nvSpPr>
        <p:spPr>
          <a:xfrm>
            <a:off x="4716112" y="3670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5508200" y="3670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6300240" y="367022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84016" y="348833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97312" y="348833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68192" y="349225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6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491928" y="348833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3491928" y="3670176"/>
            <a:ext cx="21602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275904" y="338214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2293192" y="367022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53232" y="348833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stCxn id="5" idx="6"/>
            <a:endCxn id="7" idx="2"/>
          </p:cNvCxnSpPr>
          <p:nvPr/>
        </p:nvCxnSpPr>
        <p:spPr>
          <a:xfrm flipV="1">
            <a:off x="2771704" y="2638706"/>
            <a:ext cx="57616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0" name="Straight Connector 9"/>
          <p:cNvCxnSpPr>
            <a:endCxn id="11" idx="2"/>
          </p:cNvCxnSpPr>
          <p:nvPr/>
        </p:nvCxnSpPr>
        <p:spPr>
          <a:xfrm>
            <a:off x="4355880" y="2638754"/>
            <a:ext cx="576112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convergence to approximation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DD94-5DD4-476A-8ADC-22DD20D821F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555728" y="253076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>
            <a:stCxn id="7" idx="6"/>
            <a:endCxn id="8" idx="2"/>
          </p:cNvCxnSpPr>
          <p:nvPr/>
        </p:nvCxnSpPr>
        <p:spPr>
          <a:xfrm>
            <a:off x="3563840" y="2638706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7" name="Oval 6"/>
          <p:cNvSpPr/>
          <p:nvPr/>
        </p:nvSpPr>
        <p:spPr>
          <a:xfrm>
            <a:off x="3347864" y="253071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9952" y="253071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31992" y="253076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5768" y="234888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9064" y="234888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44" y="235279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55824" y="306896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47912" y="306896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139952" y="3069008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32088" y="306896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2502655" y="290785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3294743" y="2907851"/>
            <a:ext cx="322266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086783" y="2907851"/>
            <a:ext cx="322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4878919" y="290785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23" name="TextBox 22"/>
          <p:cNvSpPr txBox="1"/>
          <p:nvPr/>
        </p:nvSpPr>
        <p:spPr>
          <a:xfrm>
            <a:off x="2339752" y="27304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1840" y="27304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763688" y="253076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>
            <a:stCxn id="25" idx="6"/>
          </p:cNvCxnSpPr>
          <p:nvPr/>
        </p:nvCxnSpPr>
        <p:spPr>
          <a:xfrm flipV="1">
            <a:off x="1979664" y="2638706"/>
            <a:ext cx="576160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27" name="TextBox 26"/>
          <p:cNvSpPr txBox="1"/>
          <p:nvPr/>
        </p:nvSpPr>
        <p:spPr>
          <a:xfrm>
            <a:off x="2123728" y="234888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12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763784" y="3068960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6200000" flipH="1">
            <a:off x="1710615" y="2907851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0" name="TextBox 29"/>
          <p:cNvSpPr txBox="1"/>
          <p:nvPr/>
        </p:nvSpPr>
        <p:spPr>
          <a:xfrm>
            <a:off x="1547712" y="27304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85536" y="27304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93496" y="27304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33" name="Straight Connector 32"/>
          <p:cNvCxnSpPr>
            <a:stCxn id="60" idx="6"/>
            <a:endCxn id="38" idx="2"/>
          </p:cNvCxnSpPr>
          <p:nvPr/>
        </p:nvCxnSpPr>
        <p:spPr>
          <a:xfrm flipV="1">
            <a:off x="2772688" y="4001922"/>
            <a:ext cx="576160" cy="4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4" name="Straight Connector 33"/>
          <p:cNvCxnSpPr>
            <a:endCxn id="39" idx="2"/>
          </p:cNvCxnSpPr>
          <p:nvPr/>
        </p:nvCxnSpPr>
        <p:spPr>
          <a:xfrm>
            <a:off x="4356864" y="4001970"/>
            <a:ext cx="576112" cy="0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1711599" y="4271067"/>
            <a:ext cx="322218" cy="96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3301227" y="4263726"/>
            <a:ext cx="322266" cy="48"/>
          </a:xfrm>
          <a:prstGeom prst="line">
            <a:avLst/>
          </a:prstGeom>
          <a:ln w="28575">
            <a:solidFill>
              <a:schemeClr val="accent5"/>
            </a:solidFill>
            <a:prstDash val="sysDash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7" name="Straight Connector 36"/>
          <p:cNvCxnSpPr>
            <a:stCxn id="38" idx="6"/>
            <a:endCxn id="61" idx="2"/>
          </p:cNvCxnSpPr>
          <p:nvPr/>
        </p:nvCxnSpPr>
        <p:spPr>
          <a:xfrm>
            <a:off x="3564824" y="4001922"/>
            <a:ext cx="576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8" name="Oval 37"/>
          <p:cNvSpPr/>
          <p:nvPr/>
        </p:nvSpPr>
        <p:spPr>
          <a:xfrm>
            <a:off x="3348848" y="389393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932976" y="3893982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16752" y="371209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30048" y="371209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00928" y="371601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556808" y="4432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348896" y="4432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140936" y="443222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933072" y="4432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16200000" flipH="1">
            <a:off x="2503639" y="4271067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3295727" y="4271067"/>
            <a:ext cx="322266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087767" y="4271067"/>
            <a:ext cx="322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4879903" y="4271067"/>
            <a:ext cx="322218" cy="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51" name="TextBox 50"/>
          <p:cNvSpPr txBox="1"/>
          <p:nvPr/>
        </p:nvSpPr>
        <p:spPr>
          <a:xfrm>
            <a:off x="2340736" y="409367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32824" y="409367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1764672" y="3893982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cxnSp>
        <p:nvCxnSpPr>
          <p:cNvPr id="54" name="Straight Connector 53"/>
          <p:cNvCxnSpPr>
            <a:stCxn id="53" idx="6"/>
          </p:cNvCxnSpPr>
          <p:nvPr/>
        </p:nvCxnSpPr>
        <p:spPr>
          <a:xfrm flipV="1">
            <a:off x="1980648" y="4001922"/>
            <a:ext cx="576160" cy="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55" name="TextBox 54"/>
          <p:cNvSpPr txBox="1"/>
          <p:nvPr/>
        </p:nvSpPr>
        <p:spPr>
          <a:xfrm>
            <a:off x="2124712" y="371209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12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1764768" y="4432176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48696" y="409367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86520" y="409367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7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94480" y="409367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2556712" y="3893982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140936" y="3893934"/>
            <a:ext cx="215976" cy="215976"/>
          </a:xfrm>
          <a:prstGeom prst="ellipse">
            <a:avLst/>
          </a:prstGeom>
          <a:solidFill>
            <a:schemeClr val="tx1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8" grpId="0" animBg="1"/>
      <p:bldP spid="30" grpId="0"/>
      <p:bldP spid="38" grpId="0" animBg="1"/>
      <p:bldP spid="39" grpId="0" animBg="1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51" grpId="0"/>
      <p:bldP spid="52" grpId="0"/>
      <p:bldP spid="53" grpId="0" animBg="1"/>
      <p:bldP spid="55" grpId="0"/>
      <p:bldP spid="56" grpId="0" animBg="1"/>
      <p:bldP spid="57" grpId="0"/>
      <p:bldP spid="58" grpId="0"/>
      <p:bldP spid="59" grpId="0"/>
      <p:bldP spid="60" grpId="0" animBg="1"/>
      <p:bldP spid="6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 local change</a:t>
            </a:r>
          </a:p>
          <a:p>
            <a:pPr lvl="1"/>
            <a:r>
              <a:rPr lang="en-US" dirty="0" smtClean="0"/>
              <a:t>Link/node added, removed, weight change</a:t>
            </a:r>
          </a:p>
          <a:p>
            <a:r>
              <a:rPr lang="en-US" dirty="0" smtClean="0"/>
              <a:t>Convergence to approximation within constant number of steps </a:t>
            </a:r>
          </a:p>
          <a:p>
            <a:pPr lvl="1"/>
            <a:r>
              <a:rPr lang="en-US" dirty="0" smtClean="0"/>
              <a:t>Even </a:t>
            </a:r>
            <a:r>
              <a:rPr lang="en-US" dirty="0" smtClean="0"/>
              <a:t>before algorithm is quiescent (stable)</a:t>
            </a:r>
          </a:p>
          <a:p>
            <a:pPr lvl="1"/>
            <a:r>
              <a:rPr lang="en-US" dirty="0" smtClean="0"/>
              <a:t>Assuming it has stabilized before the change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US" dirty="0" smtClean="0"/>
              <a:t>TADDS: Theory of Dynamic</a:t>
            </a:r>
            <a:br>
              <a:rPr lang="en-US" dirty="0" smtClean="0"/>
            </a:br>
            <a:r>
              <a:rPr lang="en-US" dirty="0" smtClean="0"/>
              <a:t>Distributed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(This Workshop)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06442" y="1648361"/>
            <a:ext cx="9909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n-US" sz="8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410361"/>
            <a:ext cx="9909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n-US" sz="80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7242" y="1648361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sym typeface="Wingdings"/>
              </a:rPr>
              <a:t>?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LiMoSense</a:t>
            </a:r>
            <a:r>
              <a:rPr lang="en-US" dirty="0" smtClean="0"/>
              <a:t> – Live Monitoring in Dynamic Sensor Networks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err="1" smtClean="0"/>
              <a:t>Ittay</a:t>
            </a:r>
            <a:r>
              <a:rPr lang="en-US" dirty="0" smtClean="0"/>
              <a:t> </a:t>
            </a:r>
            <a:r>
              <a:rPr lang="en-US" dirty="0" err="1" smtClean="0"/>
              <a:t>Eyal</a:t>
            </a:r>
            <a:r>
              <a:rPr lang="en-US" dirty="0" smtClean="0"/>
              <a:t>, </a:t>
            </a:r>
            <a:r>
              <a:rPr lang="en-US" dirty="0" err="1" smtClean="0"/>
              <a:t>Raphi</a:t>
            </a:r>
            <a:r>
              <a:rPr lang="en-US" dirty="0" smtClean="0"/>
              <a:t> Rom</a:t>
            </a:r>
          </a:p>
          <a:p>
            <a:r>
              <a:rPr lang="en-US" dirty="0" smtClean="0"/>
              <a:t>ALGOSENSORS'11</a:t>
            </a:r>
          </a:p>
          <a:p>
            <a:endParaRPr lang="en-US" dirty="0" smtClean="0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048000" y="1524000"/>
            <a:ext cx="1524000" cy="533400"/>
          </a:xfrm>
          <a:prstGeom prst="wedgeRoundRectCallout">
            <a:avLst>
              <a:gd name="adj1" fmla="val 39874"/>
              <a:gd name="adj2" fmla="val 9338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Dynamic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09600" y="3429000"/>
            <a:ext cx="2133600" cy="533400"/>
          </a:xfrm>
          <a:prstGeom prst="wedgeRoundRectCallout">
            <a:avLst>
              <a:gd name="adj1" fmla="val 48724"/>
              <a:gd name="adj2" fmla="val -7617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Ever-Changing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sensor network</a:t>
            </a:r>
          </a:p>
          <a:p>
            <a:pPr lvl="1"/>
            <a:r>
              <a:rPr lang="en-US" dirty="0" smtClean="0"/>
              <a:t>Each sensor has a read value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Average aggregation </a:t>
            </a:r>
          </a:p>
          <a:p>
            <a:pPr lvl="1"/>
            <a:r>
              <a:rPr lang="en-US" dirty="0" smtClean="0"/>
              <a:t>Compute average of read values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Live monitoring</a:t>
            </a:r>
          </a:p>
          <a:p>
            <a:pPr lvl="1"/>
            <a:r>
              <a:rPr lang="en-US" dirty="0" smtClean="0"/>
              <a:t>Inputs constantly change</a:t>
            </a:r>
          </a:p>
          <a:p>
            <a:pPr lvl="1"/>
            <a:r>
              <a:rPr lang="en-US" dirty="0" smtClean="0"/>
              <a:t>Dynamically compute “current” average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Environmental monitoring</a:t>
            </a:r>
          </a:p>
          <a:p>
            <a:pPr lvl="1"/>
            <a:r>
              <a:rPr lang="en-US" dirty="0" smtClean="0"/>
              <a:t>Cloud facility load monitoring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24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23622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6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16002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7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28956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1242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9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8244" y="23622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9644" y="38862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3716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TextBox 31"/>
          <p:cNvSpPr txBox="1"/>
          <p:nvPr/>
        </p:nvSpPr>
        <p:spPr>
          <a:xfrm>
            <a:off x="6968925" y="13716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flipH="1">
            <a:off x="6377650" y="1992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70104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flipH="1">
            <a:off x="840515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flipH="1">
            <a:off x="8539225" y="14179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flipH="1">
            <a:off x="8900450" y="356307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flipH="1">
            <a:off x="8035725" y="2286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 flipH="1">
            <a:off x="6858000" y="265542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087601" y="3018100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flipH="1">
            <a:off x="83058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8535401" y="3258275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9" grpId="0"/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Message loss</a:t>
            </a:r>
          </a:p>
          <a:p>
            <a:pPr lvl="1"/>
            <a:r>
              <a:rPr lang="en-US" dirty="0" smtClean="0"/>
              <a:t>Link failure/recovery – battery decay, weather</a:t>
            </a:r>
          </a:p>
          <a:p>
            <a:pPr lvl="1"/>
            <a:r>
              <a:rPr lang="en-US" dirty="0" smtClean="0"/>
              <a:t>Node crash</a:t>
            </a:r>
          </a:p>
          <a:p>
            <a:r>
              <a:rPr lang="en-US" dirty="0" smtClean="0"/>
              <a:t>Limited bandwidth (battery), memory in nodes (motes)</a:t>
            </a:r>
          </a:p>
          <a:p>
            <a:r>
              <a:rPr lang="en-US" dirty="0" smtClean="0"/>
              <a:t>No centralized server</a:t>
            </a:r>
          </a:p>
          <a:p>
            <a:pPr lvl="1"/>
            <a:r>
              <a:rPr lang="en-US" dirty="0" smtClean="0"/>
              <a:t>Challenge: cannot collect the values </a:t>
            </a:r>
          </a:p>
          <a:p>
            <a:pPr lvl="1"/>
            <a:r>
              <a:rPr lang="en-US" dirty="0" smtClean="0"/>
              <a:t>Employ </a:t>
            </a:r>
            <a:r>
              <a:rPr lang="en-US" dirty="0" smtClean="0">
                <a:solidFill>
                  <a:srgbClr val="FFFF00"/>
                </a:solidFill>
              </a:rPr>
              <a:t>in-network</a:t>
            </a:r>
            <a:r>
              <a:rPr lang="en-US" dirty="0" smtClean="0"/>
              <a:t> aggregation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Work: One-Shot Average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Assumes static input (sensor reads)</a:t>
            </a:r>
          </a:p>
          <a:p>
            <a:r>
              <a:rPr lang="en-US" dirty="0" smtClean="0"/>
              <a:t>Output at all nodes </a:t>
            </a:r>
            <a:r>
              <a:rPr lang="en-US" dirty="0" smtClean="0">
                <a:solidFill>
                  <a:srgbClr val="FFFF00"/>
                </a:solidFill>
              </a:rPr>
              <a:t>converges</a:t>
            </a:r>
            <a:r>
              <a:rPr lang="en-US" dirty="0" smtClean="0"/>
              <a:t> to average</a:t>
            </a:r>
          </a:p>
          <a:p>
            <a:r>
              <a:rPr lang="en-US" dirty="0" smtClean="0"/>
              <a:t>Gossip-based solution [</a:t>
            </a:r>
            <a:r>
              <a:rPr lang="en-US" dirty="0" err="1" smtClean="0"/>
              <a:t>Kempe</a:t>
            </a:r>
            <a:r>
              <a:rPr lang="en-US" dirty="0" smtClean="0"/>
              <a:t> et al.]</a:t>
            </a:r>
          </a:p>
          <a:p>
            <a:pPr lvl="1"/>
            <a:r>
              <a:rPr lang="en-US" dirty="0" smtClean="0"/>
              <a:t>Each node holds weighted estimate</a:t>
            </a:r>
          </a:p>
          <a:p>
            <a:pPr lvl="1"/>
            <a:r>
              <a:rPr lang="en-US" dirty="0" smtClean="0"/>
              <a:t>Sends part of its weight to a neighbor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6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35835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35835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1219200" y="4259000"/>
            <a:ext cx="8519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10,1</a:t>
            </a:r>
            <a:endParaRPr lang="en-US" sz="2200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3405850" y="4259000"/>
            <a:ext cx="8613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7,1</a:t>
            </a:r>
            <a:endParaRPr lang="en-US" sz="2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447800" y="4625050"/>
            <a:ext cx="13716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72250" y="4674513"/>
            <a:ext cx="967450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 smtClean="0"/>
              <a:t>10,0.5</a:t>
            </a:r>
            <a:endParaRPr lang="en-US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3988713"/>
            <a:ext cx="10275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10,0.5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 flipH="1">
            <a:off x="3170500" y="3978800"/>
            <a:ext cx="116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8,1.5</a:t>
            </a:r>
            <a:endParaRPr lang="en-US" sz="2200" dirty="0"/>
          </a:p>
        </p:txBody>
      </p:sp>
      <p:pic>
        <p:nvPicPr>
          <p:cNvPr id="30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9250" y="43434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343400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TextBox 31"/>
          <p:cNvSpPr txBox="1"/>
          <p:nvPr/>
        </p:nvSpPr>
        <p:spPr>
          <a:xfrm>
            <a:off x="6477000" y="403860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8.5, ..</a:t>
            </a:r>
            <a:endParaRPr lang="en-US" sz="22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343400" y="4648200"/>
            <a:ext cx="1371600" cy="1588"/>
          </a:xfrm>
          <a:prstGeom prst="straightConnector1">
            <a:avLst/>
          </a:prstGeom>
          <a:ln w="38100">
            <a:solidFill>
              <a:srgbClr val="FFFF00"/>
            </a:solidFill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267200" y="4114800"/>
          <a:ext cx="1389063" cy="504825"/>
        </p:xfrm>
        <a:graphic>
          <a:graphicData uri="http://schemas.openxmlformats.org/presentationml/2006/ole">
            <p:oleObj spid="_x0000_s3074" name="Equation" r:id="rId4" imgW="419040" imgH="152280" progId="Equation.DSMT4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229600" y="403860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8.5, ..</a:t>
            </a:r>
            <a:endParaRPr lang="en-US" sz="22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1336875" y="4495800"/>
            <a:ext cx="5334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05200" y="4495800"/>
            <a:ext cx="381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62000" y="5257800"/>
            <a:ext cx="731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Invariant</a:t>
            </a:r>
            <a:r>
              <a:rPr lang="en-US" sz="3200" dirty="0" smtClean="0">
                <a:solidFill>
                  <a:srgbClr val="FFFF00"/>
                </a:solidFill>
              </a:rPr>
              <a:t>: read sum =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weighted sum at all nodes and 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0.15 2.54394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6" grpId="0"/>
      <p:bldP spid="27" grpId="0"/>
      <p:bldP spid="32" grpId="0"/>
      <p:bldP spid="39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LiMoSense</a:t>
            </a:r>
            <a:r>
              <a:rPr lang="en-US" dirty="0" smtClean="0"/>
              <a:t>: Live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Adjust to read value changes</a:t>
            </a:r>
          </a:p>
          <a:p>
            <a:r>
              <a:rPr lang="en-US" dirty="0" smtClean="0"/>
              <a:t>Challenge: old read value may have spread to an unknown set of nodes</a:t>
            </a:r>
          </a:p>
          <a:p>
            <a:r>
              <a:rPr lang="en-US" dirty="0" smtClean="0"/>
              <a:t>Idea: update weighted estimate </a:t>
            </a:r>
          </a:p>
          <a:p>
            <a:pPr lvl="1"/>
            <a:r>
              <a:rPr lang="en-US" dirty="0" smtClean="0"/>
              <a:t>To fix the invariant</a:t>
            </a:r>
          </a:p>
          <a:p>
            <a:r>
              <a:rPr lang="en-US" dirty="0" smtClean="0"/>
              <a:t>Adjust the estimate: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14400" y="4876800"/>
          <a:ext cx="7053262" cy="1211262"/>
        </p:xfrm>
        <a:graphic>
          <a:graphicData uri="http://schemas.openxmlformats.org/presentationml/2006/ole">
            <p:oleObj spid="_x0000_s4099" name="Equation" r:id="rId3" imgW="2514600" imgH="4316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The Estimate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38200" y="4358407"/>
            <a:ext cx="18383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Case 1: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38200" y="5249001"/>
            <a:ext cx="18383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Case 2: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52673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Example: read value 0 </a:t>
            </a:r>
            <a:r>
              <a:rPr lang="en-US" sz="3200" dirty="0" smtClean="0">
                <a:sym typeface="Wingdings" pitchFamily="2" charset="2"/>
              </a:rPr>
              <a:t> 1</a:t>
            </a:r>
            <a:endParaRPr lang="en-US" sz="3200" dirty="0" smtClean="0"/>
          </a:p>
        </p:txBody>
      </p:sp>
      <p:cxnSp>
        <p:nvCxnSpPr>
          <p:cNvPr id="16" name="Shape 17"/>
          <p:cNvCxnSpPr/>
          <p:nvPr/>
        </p:nvCxnSpPr>
        <p:spPr>
          <a:xfrm rot="5400000" flipH="1" flipV="1">
            <a:off x="4721189" y="3674086"/>
            <a:ext cx="1588" cy="1976366"/>
          </a:xfrm>
          <a:prstGeom prst="curvedConnector3">
            <a:avLst>
              <a:gd name="adj1" fmla="val 12238291"/>
            </a:avLst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7"/>
          <p:cNvCxnSpPr/>
          <p:nvPr/>
        </p:nvCxnSpPr>
        <p:spPr>
          <a:xfrm rot="5400000" flipH="1" flipV="1">
            <a:off x="4774239" y="4474186"/>
            <a:ext cx="1588" cy="1976366"/>
          </a:xfrm>
          <a:prstGeom prst="curvedConnector3">
            <a:avLst>
              <a:gd name="adj1" fmla="val 10561149"/>
            </a:avLst>
          </a:prstGeom>
          <a:ln w="381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209800" y="3581400"/>
            <a:ext cx="17764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Before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715000" y="3581400"/>
            <a:ext cx="17764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After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914400" y="1684337"/>
          <a:ext cx="7053262" cy="1211263"/>
        </p:xfrm>
        <a:graphic>
          <a:graphicData uri="http://schemas.openxmlformats.org/presentationml/2006/ole">
            <p:oleObj spid="_x0000_s5123" name="Equation" r:id="rId3" imgW="2514600" imgH="431640" progId="Equation.DSMT4">
              <p:embed/>
            </p:oleObj>
          </a:graphicData>
        </a:graphic>
      </p:graphicFrame>
      <p:pic>
        <p:nvPicPr>
          <p:cNvPr id="23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356675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4" name="TextBox 23"/>
          <p:cNvSpPr txBox="1"/>
          <p:nvPr/>
        </p:nvSpPr>
        <p:spPr>
          <a:xfrm flipH="1">
            <a:off x="2971800" y="4128075"/>
            <a:ext cx="116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3,1</a:t>
            </a:r>
            <a:endParaRPr lang="en-US" sz="2200" dirty="0"/>
          </a:p>
        </p:txBody>
      </p:sp>
      <p:pic>
        <p:nvPicPr>
          <p:cNvPr id="25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5309175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TextBox 25"/>
          <p:cNvSpPr txBox="1"/>
          <p:nvPr/>
        </p:nvSpPr>
        <p:spPr>
          <a:xfrm flipH="1">
            <a:off x="2971800" y="5080575"/>
            <a:ext cx="116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3,2</a:t>
            </a:r>
            <a:endParaRPr lang="en-US" sz="2200" dirty="0"/>
          </a:p>
        </p:txBody>
      </p:sp>
      <p:pic>
        <p:nvPicPr>
          <p:cNvPr id="27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5309175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TextBox 27"/>
          <p:cNvSpPr txBox="1"/>
          <p:nvPr/>
        </p:nvSpPr>
        <p:spPr>
          <a:xfrm flipH="1">
            <a:off x="6629400" y="5080575"/>
            <a:ext cx="116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3.5,2</a:t>
            </a:r>
            <a:endParaRPr lang="en-US" sz="2200" dirty="0"/>
          </a:p>
        </p:txBody>
      </p:sp>
      <p:pic>
        <p:nvPicPr>
          <p:cNvPr id="29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4356675"/>
            <a:ext cx="671512" cy="6477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TextBox 29"/>
          <p:cNvSpPr txBox="1"/>
          <p:nvPr/>
        </p:nvSpPr>
        <p:spPr>
          <a:xfrm flipH="1">
            <a:off x="6629400" y="4128075"/>
            <a:ext cx="116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4,1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 Aggregation 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 loss </a:t>
            </a:r>
          </a:p>
          <a:p>
            <a:pPr lvl="1"/>
            <a:r>
              <a:rPr lang="en-US" dirty="0" smtClean="0"/>
              <a:t>Breaks the invariant </a:t>
            </a:r>
          </a:p>
          <a:p>
            <a:pPr lvl="1"/>
            <a:r>
              <a:rPr lang="en-US" dirty="0" smtClean="0"/>
              <a:t>Solution idea: send summary of all previous values transmitted on the link</a:t>
            </a:r>
          </a:p>
          <a:p>
            <a:r>
              <a:rPr lang="en-US" dirty="0" smtClean="0"/>
              <a:t>Weight </a:t>
            </a:r>
            <a:r>
              <a:rPr lang="en-US" dirty="0" smtClean="0">
                <a:sym typeface="Wingdings" pitchFamily="2" charset="2"/>
              </a:rPr>
              <a:t> infinity</a:t>
            </a:r>
          </a:p>
          <a:p>
            <a:pPr lvl="1"/>
            <a:r>
              <a:rPr lang="en-US" dirty="0" smtClean="0"/>
              <a:t>Solution idea: hybrid push-pull solution, pull with negative weights</a:t>
            </a:r>
          </a:p>
          <a:p>
            <a:r>
              <a:rPr lang="en-US" dirty="0" smtClean="0"/>
              <a:t>Link/node failures</a:t>
            </a:r>
          </a:p>
          <a:p>
            <a:pPr lvl="1"/>
            <a:r>
              <a:rPr lang="en-US" dirty="0" smtClean="0"/>
              <a:t>Solution idea: undo sent messages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Theorem 1</a:t>
            </a:r>
            <a:r>
              <a:rPr lang="en-US" dirty="0" smtClean="0"/>
              <a:t>: The invariant always holds</a:t>
            </a:r>
          </a:p>
          <a:p>
            <a:r>
              <a:rPr lang="en-US" b="1" dirty="0" smtClean="0"/>
              <a:t>Theorem 2</a:t>
            </a:r>
            <a:r>
              <a:rPr lang="en-US" dirty="0" smtClean="0"/>
              <a:t>: After GST, all estimates converge to the average </a:t>
            </a:r>
          </a:p>
          <a:p>
            <a:r>
              <a:rPr lang="en-US" dirty="0" smtClean="0"/>
              <a:t>Convergence rate: exponential decay of mean square error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100 nodes </a:t>
            </a:r>
          </a:p>
          <a:p>
            <a:r>
              <a:rPr lang="en-US" dirty="0" smtClean="0"/>
              <a:t>Input: standard normal distribution </a:t>
            </a:r>
          </a:p>
          <a:p>
            <a:r>
              <a:rPr lang="en-US" dirty="0" smtClean="0"/>
              <a:t>10 nodes change </a:t>
            </a:r>
          </a:p>
          <a:p>
            <a:pPr lvl="1"/>
            <a:r>
              <a:rPr lang="en-US" dirty="0" smtClean="0"/>
              <a:t>Values +10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44" y="1652574"/>
            <a:ext cx="4733956" cy="47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Example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100 nodes </a:t>
            </a:r>
          </a:p>
          <a:p>
            <a:r>
              <a:rPr lang="en-US" dirty="0" smtClean="0"/>
              <a:t>Input: standard normal distribution </a:t>
            </a:r>
          </a:p>
          <a:p>
            <a:r>
              <a:rPr lang="en-US" dirty="0" smtClean="0"/>
              <a:t>Every 10 steps, </a:t>
            </a:r>
          </a:p>
          <a:p>
            <a:pPr lvl="1"/>
            <a:r>
              <a:rPr lang="en-US" dirty="0" smtClean="0"/>
              <a:t>10 nodes change values +0.01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676400"/>
            <a:ext cx="472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 Mean By “Dynamic”*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dynamic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computation</a:t>
            </a:r>
          </a:p>
          <a:p>
            <a:pPr lvl="1"/>
            <a:r>
              <a:rPr lang="en-US" dirty="0" smtClean="0"/>
              <a:t>Continuously adapts its output</a:t>
            </a:r>
            <a:br>
              <a:rPr lang="en-US" dirty="0" smtClean="0"/>
            </a:br>
            <a:r>
              <a:rPr lang="en-US" dirty="0" smtClean="0"/>
              <a:t>to reflect input </a:t>
            </a:r>
            <a:r>
              <a:rPr lang="en-US" dirty="0"/>
              <a:t>and </a:t>
            </a:r>
            <a:r>
              <a:rPr lang="en-US" dirty="0" smtClean="0"/>
              <a:t>environment changes</a:t>
            </a:r>
          </a:p>
          <a:p>
            <a:r>
              <a:rPr lang="en-US" dirty="0" smtClean="0"/>
              <a:t>Other names</a:t>
            </a:r>
          </a:p>
          <a:p>
            <a:pPr lvl="1"/>
            <a:r>
              <a:rPr lang="en-US" dirty="0" smtClean="0"/>
              <a:t>Live</a:t>
            </a:r>
            <a:r>
              <a:rPr lang="en-US" dirty="0"/>
              <a:t>, on-going, continuous, </a:t>
            </a:r>
            <a:r>
              <a:rPr lang="en-US" dirty="0" smtClean="0"/>
              <a:t>stabilizing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5867400"/>
            <a:ext cx="2486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CC"/>
                </a:solidFill>
              </a:rPr>
              <a:t>*In this talk </a:t>
            </a:r>
            <a:r>
              <a:rPr lang="en-US" sz="2800" dirty="0" smtClean="0">
                <a:solidFill>
                  <a:srgbClr val="FFFFCC"/>
                </a:solidFill>
                <a:sym typeface="Wingdings" pitchFamily="2" charset="2"/>
              </a:rPr>
              <a:t>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LiMoSense</a:t>
            </a:r>
            <a:r>
              <a:rPr lang="en-US" dirty="0" smtClean="0"/>
              <a:t> – Live Average Monitoring</a:t>
            </a:r>
          </a:p>
          <a:p>
            <a:pPr lvl="1"/>
            <a:r>
              <a:rPr lang="en-US" dirty="0" smtClean="0"/>
              <a:t>Aggregate dynamic data reads</a:t>
            </a:r>
          </a:p>
          <a:p>
            <a:r>
              <a:rPr lang="en-US" dirty="0" smtClean="0"/>
              <a:t>Fault tolerant</a:t>
            </a:r>
          </a:p>
          <a:p>
            <a:pPr lvl="1"/>
            <a:r>
              <a:rPr lang="en-US" dirty="0" smtClean="0"/>
              <a:t>Message loss, link failure, node crash</a:t>
            </a:r>
          </a:p>
          <a:p>
            <a:r>
              <a:rPr lang="en-US" dirty="0" smtClean="0"/>
              <a:t>Correctness in dynamic asynchronous settings</a:t>
            </a:r>
          </a:p>
          <a:p>
            <a:r>
              <a:rPr lang="en-US" dirty="0" smtClean="0"/>
              <a:t>Exponential convergence after GST</a:t>
            </a:r>
          </a:p>
          <a:p>
            <a:r>
              <a:rPr lang="en-US" dirty="0" smtClean="0"/>
              <a:t>Quick reaction to dynamic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Correctness of Gossip-Based Membership under Message Loss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With Maxim </a:t>
            </a:r>
            <a:r>
              <a:rPr lang="en-US" dirty="0" err="1" smtClean="0"/>
              <a:t>Gurevich</a:t>
            </a:r>
            <a:endParaRPr lang="en-US" dirty="0" smtClean="0"/>
          </a:p>
          <a:p>
            <a:r>
              <a:rPr lang="en-US" dirty="0" smtClean="0"/>
              <a:t>PODC'09; SICOMP 2010</a:t>
            </a:r>
          </a:p>
          <a:p>
            <a:endParaRPr lang="en-US" dirty="0" smtClean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886200" y="1447800"/>
            <a:ext cx="1524000" cy="533400"/>
          </a:xfrm>
          <a:prstGeom prst="wedgeRoundRectCallout">
            <a:avLst>
              <a:gd name="adj1" fmla="val 2048"/>
              <a:gd name="adj2" fmla="val 139972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Dynamic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nodes –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10,000s, 100,000s, 1,000,000s, …</a:t>
            </a:r>
          </a:p>
          <a:p>
            <a:r>
              <a:rPr lang="en-US" dirty="0" smtClean="0"/>
              <a:t>Come and go</a:t>
            </a:r>
          </a:p>
          <a:p>
            <a:pPr lvl="1"/>
            <a:r>
              <a:rPr lang="en-US" dirty="0" smtClean="0"/>
              <a:t>Churn (=ever-changing input)</a:t>
            </a:r>
          </a:p>
          <a:p>
            <a:r>
              <a:rPr lang="en-US" dirty="0" smtClean="0"/>
              <a:t>Fully connected network topology</a:t>
            </a:r>
          </a:p>
          <a:p>
            <a:pPr lvl="1"/>
            <a:r>
              <a:rPr lang="en-US" dirty="0" smtClean="0"/>
              <a:t>Like the Internet</a:t>
            </a:r>
          </a:p>
          <a:p>
            <a:r>
              <a:rPr lang="en-US" dirty="0" smtClean="0"/>
              <a:t>Every joining node knows some others</a:t>
            </a:r>
          </a:p>
          <a:p>
            <a:pPr lvl="1"/>
            <a:r>
              <a:rPr lang="en-US" dirty="0" smtClean="0"/>
              <a:t>(Initial) 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Membership or Peer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node needs to know some live nodes</a:t>
            </a:r>
          </a:p>
          <a:p>
            <a:r>
              <a:rPr lang="en-US" dirty="0" smtClean="0"/>
              <a:t>Has a </a:t>
            </a:r>
            <a:r>
              <a:rPr lang="en-US" dirty="0" smtClean="0">
                <a:solidFill>
                  <a:srgbClr val="FFFF00"/>
                </a:solidFill>
              </a:rPr>
              <a:t>view </a:t>
            </a:r>
          </a:p>
          <a:p>
            <a:pPr lvl="1"/>
            <a:r>
              <a:rPr lang="en-US" dirty="0" smtClean="0"/>
              <a:t>Set of node ids</a:t>
            </a:r>
          </a:p>
          <a:p>
            <a:pPr lvl="1"/>
            <a:r>
              <a:rPr lang="en-US" dirty="0" smtClean="0"/>
              <a:t>Supplied to the application</a:t>
            </a:r>
          </a:p>
          <a:p>
            <a:pPr lvl="1"/>
            <a:r>
              <a:rPr lang="en-US" dirty="0" smtClean="0"/>
              <a:t>Constantly refreshed (= dynamic output)</a:t>
            </a:r>
          </a:p>
          <a:p>
            <a:r>
              <a:rPr lang="en-US" dirty="0" smtClean="0"/>
              <a:t>Typical size – </a:t>
            </a:r>
            <a:r>
              <a:rPr lang="en-US" i="1" dirty="0" smtClean="0"/>
              <a:t>log 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Gossip-based algorithm</a:t>
            </a:r>
          </a:p>
          <a:p>
            <a:pPr lvl="1"/>
            <a:r>
              <a:rPr lang="en-US" dirty="0" smtClean="0"/>
              <a:t>Unstructured overlay networks</a:t>
            </a:r>
          </a:p>
          <a:p>
            <a:pPr lvl="1"/>
            <a:r>
              <a:rPr lang="en-US" dirty="0" smtClean="0"/>
              <a:t>Gathering statistics</a:t>
            </a:r>
          </a:p>
          <a:p>
            <a:r>
              <a:rPr lang="en-US" dirty="0" smtClean="0"/>
              <a:t>Work best with </a:t>
            </a:r>
            <a:r>
              <a:rPr lang="en-US" dirty="0" smtClean="0">
                <a:solidFill>
                  <a:srgbClr val="FFFF00"/>
                </a:solidFill>
              </a:rPr>
              <a:t>random node samples</a:t>
            </a:r>
          </a:p>
          <a:p>
            <a:pPr lvl="1"/>
            <a:r>
              <a:rPr lang="en-US" dirty="0" smtClean="0"/>
              <a:t>Gossip algorithms converge fast</a:t>
            </a:r>
          </a:p>
          <a:p>
            <a:pPr lvl="1"/>
            <a:r>
              <a:rPr lang="en-US" dirty="0" smtClean="0"/>
              <a:t>Overlay networks are robust, good expanders</a:t>
            </a:r>
          </a:p>
          <a:p>
            <a:pPr lvl="1"/>
            <a:r>
              <a:rPr lang="en-US" dirty="0" smtClean="0"/>
              <a:t>Statistics are accurate</a:t>
            </a:r>
          </a:p>
        </p:txBody>
      </p:sp>
      <p:pic>
        <p:nvPicPr>
          <p:cNvPr id="4" name="Picture 4" descr="MCj023432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2861" y="1600200"/>
            <a:ext cx="2924939" cy="206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Membership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Modeled as a directed graph</a:t>
            </a:r>
          </a:p>
        </p:txBody>
      </p:sp>
      <p:sp>
        <p:nvSpPr>
          <p:cNvPr id="4" name="Oval 3"/>
          <p:cNvSpPr/>
          <p:nvPr/>
        </p:nvSpPr>
        <p:spPr>
          <a:xfrm>
            <a:off x="3590917" y="378618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590917" y="57412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81686" y="57412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>
            <a:stCxn id="5" idx="0"/>
            <a:endCxn id="4" idx="4"/>
          </p:cNvCxnSpPr>
          <p:nvPr/>
        </p:nvCxnSpPr>
        <p:spPr>
          <a:xfrm rot="5400000" flipH="1" flipV="1">
            <a:off x="2756248" y="4835172"/>
            <a:ext cx="181221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6" idx="2"/>
          </p:cNvCxnSpPr>
          <p:nvPr/>
        </p:nvCxnSpPr>
        <p:spPr>
          <a:xfrm>
            <a:off x="3733793" y="5812717"/>
            <a:ext cx="214789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19477" y="58841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10248" y="58841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95675" y="3429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0" y="5684520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5810242" y="389572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5" idx="7"/>
            <a:endCxn id="13" idx="3"/>
          </p:cNvCxnSpPr>
          <p:nvPr/>
        </p:nvCxnSpPr>
        <p:spPr>
          <a:xfrm rot="5400000" flipH="1" flipV="1">
            <a:off x="3899754" y="3830792"/>
            <a:ext cx="1744527" cy="211829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538535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Protocols: Graph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View is used for maintenance</a:t>
            </a:r>
          </a:p>
          <a:p>
            <a:r>
              <a:rPr lang="en-US" dirty="0" smtClean="0"/>
              <a:t>Example: push protocol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26756" y="5706036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stCxn id="8" idx="6"/>
            <a:endCxn id="9" idx="2"/>
          </p:cNvCxnSpPr>
          <p:nvPr/>
        </p:nvCxnSpPr>
        <p:spPr>
          <a:xfrm>
            <a:off x="3282594" y="5842439"/>
            <a:ext cx="153829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26756" y="5706036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068278" y="3983917"/>
            <a:ext cx="228600" cy="22859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68278" y="5741278"/>
            <a:ext cx="214316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820887" y="5741278"/>
            <a:ext cx="228591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0" name="Straight Arrow Connector 9"/>
          <p:cNvCxnSpPr>
            <a:stCxn id="8" idx="0"/>
            <a:endCxn id="7" idx="4"/>
          </p:cNvCxnSpPr>
          <p:nvPr/>
        </p:nvCxnSpPr>
        <p:spPr>
          <a:xfrm rot="5400000" flipH="1" flipV="1">
            <a:off x="2414626" y="4973326"/>
            <a:ext cx="1528762" cy="71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13594" y="58841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88604" y="58841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02836" y="3624432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721556" y="5706036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245556" y="5279316"/>
          <a:ext cx="304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9" idx="1"/>
            <a:endCxn id="7" idx="5"/>
          </p:cNvCxnSpPr>
          <p:nvPr/>
        </p:nvCxnSpPr>
        <p:spPr>
          <a:xfrm rot="16200000" flipV="1">
            <a:off x="3262948" y="4179491"/>
            <a:ext cx="1591869" cy="1590963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817181" y="3983917"/>
            <a:ext cx="228600" cy="22859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8" name="Straight Arrow Connector 17"/>
          <p:cNvCxnSpPr>
            <a:stCxn id="9" idx="0"/>
            <a:endCxn id="17" idx="4"/>
          </p:cNvCxnSpPr>
          <p:nvPr/>
        </p:nvCxnSpPr>
        <p:spPr>
          <a:xfrm rot="16200000" flipV="1">
            <a:off x="4168951" y="4975046"/>
            <a:ext cx="1528762" cy="3702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88604" y="3641445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20" name="Oval 19"/>
          <p:cNvSpPr/>
          <p:nvPr/>
        </p:nvSpPr>
        <p:spPr>
          <a:xfrm>
            <a:off x="1676400" y="5706534"/>
            <a:ext cx="381000" cy="3358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66245" y="5715000"/>
            <a:ext cx="381000" cy="3358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4020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0023 L 0.14167 0.0002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/>
      <p:bldP spid="12" grpId="0"/>
      <p:bldP spid="13" grpId="0"/>
      <p:bldP spid="17" grpId="0" animBg="1"/>
      <p:bldP spid="19" grpId="0"/>
      <p:bldP spid="20" grpId="0" animBg="1"/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209800"/>
            <a:ext cx="1133475" cy="167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Properties?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i="1" dirty="0" smtClean="0"/>
          </a:p>
          <a:p>
            <a:pPr lvl="1"/>
            <a:r>
              <a:rPr lang="en-US" dirty="0" smtClean="0"/>
              <a:t>View should include random samples</a:t>
            </a:r>
          </a:p>
          <a:p>
            <a:r>
              <a:rPr lang="en-US" dirty="0" smtClean="0"/>
              <a:t>Holy grail for samples: IID</a:t>
            </a:r>
          </a:p>
          <a:p>
            <a:pPr lvl="1"/>
            <a:r>
              <a:rPr lang="en-US" dirty="0" smtClean="0"/>
              <a:t>Each sample </a:t>
            </a:r>
            <a:r>
              <a:rPr lang="en-US" dirty="0" smtClean="0">
                <a:solidFill>
                  <a:srgbClr val="FFFF00"/>
                </a:solidFill>
              </a:rPr>
              <a:t>uniformly</a:t>
            </a:r>
            <a:r>
              <a:rPr lang="en-US" dirty="0" smtClean="0"/>
              <a:t> distributed</a:t>
            </a:r>
          </a:p>
          <a:p>
            <a:pPr lvl="1"/>
            <a:r>
              <a:rPr lang="en-US" dirty="0" smtClean="0"/>
              <a:t>Each sample </a:t>
            </a:r>
            <a:r>
              <a:rPr lang="en-US" dirty="0" smtClean="0">
                <a:solidFill>
                  <a:srgbClr val="FFFF00"/>
                </a:solidFill>
              </a:rPr>
              <a:t>independent</a:t>
            </a:r>
            <a:r>
              <a:rPr lang="en-US" dirty="0" smtClean="0"/>
              <a:t> of other samples</a:t>
            </a:r>
          </a:p>
          <a:p>
            <a:pPr lvl="2"/>
            <a:r>
              <a:rPr lang="en-US" dirty="0" smtClean="0"/>
              <a:t>Avoid spatial dependencies among view entries</a:t>
            </a:r>
          </a:p>
          <a:p>
            <a:pPr lvl="2"/>
            <a:r>
              <a:rPr lang="en-US" dirty="0" smtClean="0"/>
              <a:t>Avoid correlations between nodes</a:t>
            </a:r>
          </a:p>
          <a:p>
            <a:pPr lvl="1"/>
            <a:r>
              <a:rPr lang="en-US" dirty="0" smtClean="0"/>
              <a:t>Good </a:t>
            </a:r>
            <a:r>
              <a:rPr lang="en-US" dirty="0" smtClean="0">
                <a:solidFill>
                  <a:srgbClr val="FFFF00"/>
                </a:solidFill>
              </a:rPr>
              <a:t>load balance </a:t>
            </a:r>
            <a:r>
              <a:rPr lang="en-US" dirty="0" smtClean="0"/>
              <a:t>among nodes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Churn?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Views should constantly evolve</a:t>
            </a:r>
          </a:p>
          <a:p>
            <a:pPr lvl="1"/>
            <a:r>
              <a:rPr lang="en-US" dirty="0" smtClean="0"/>
              <a:t>Remove failed nodes, add joining ones</a:t>
            </a:r>
          </a:p>
          <a:p>
            <a:r>
              <a:rPr lang="en-US" dirty="0" smtClean="0"/>
              <a:t>Views should evolve to IID from </a:t>
            </a:r>
            <a:r>
              <a:rPr lang="en-US" dirty="0" smtClean="0">
                <a:solidFill>
                  <a:srgbClr val="FFFF00"/>
                </a:solidFill>
              </a:rPr>
              <a:t>any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state</a:t>
            </a:r>
          </a:p>
          <a:p>
            <a:r>
              <a:rPr lang="en-US" dirty="0" smtClean="0"/>
              <a:t>Minimize </a:t>
            </a:r>
            <a:r>
              <a:rPr lang="en-US" dirty="0" smtClean="0">
                <a:solidFill>
                  <a:srgbClr val="FFFF00"/>
                </a:solidFill>
              </a:rPr>
              <a:t>temporal dependencies</a:t>
            </a:r>
          </a:p>
          <a:p>
            <a:pPr lvl="1"/>
            <a:r>
              <a:rPr lang="en-US" dirty="0" smtClean="0"/>
              <a:t>Dependence on the past should decay quickly </a:t>
            </a:r>
            <a:endParaRPr lang="en-US" i="1" dirty="0" smtClean="0"/>
          </a:p>
          <a:p>
            <a:pPr lvl="1"/>
            <a:r>
              <a:rPr lang="en-US" dirty="0" smtClean="0"/>
              <a:t>Useful for application requiring fresh samples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609600" y="4191000"/>
            <a:ext cx="3200400" cy="2286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Markov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global state </a:t>
            </a:r>
            <a:r>
              <a:rPr lang="en-US" dirty="0" smtClean="0"/>
              <a:t>– all </a:t>
            </a:r>
            <a:r>
              <a:rPr lang="en-US" i="1" dirty="0" smtClean="0"/>
              <a:t>n</a:t>
            </a:r>
            <a:r>
              <a:rPr lang="en-US" dirty="0" smtClean="0"/>
              <a:t> views in the system</a:t>
            </a:r>
          </a:p>
          <a:p>
            <a:r>
              <a:rPr lang="en-US" dirty="0" smtClean="0"/>
              <a:t>A protocol action – transition between global states</a:t>
            </a:r>
          </a:p>
          <a:p>
            <a:r>
              <a:rPr lang="en-US" dirty="0" smtClean="0"/>
              <a:t>Global Markov Chain </a:t>
            </a:r>
            <a:r>
              <a:rPr lang="en-US" dirty="0" smtClean="0">
                <a:solidFill>
                  <a:srgbClr val="FFFF00"/>
                </a:solidFill>
              </a:rPr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1604955" y="488632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04955" y="56650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438400" y="56650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>
            <a:stCxn id="5" idx="0"/>
            <a:endCxn id="4" idx="4"/>
          </p:cNvCxnSpPr>
          <p:nvPr/>
        </p:nvCxnSpPr>
        <p:spPr>
          <a:xfrm rot="5400000" flipH="1" flipV="1">
            <a:off x="1358454" y="5347140"/>
            <a:ext cx="635879" cy="15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6" idx="2"/>
          </p:cNvCxnSpPr>
          <p:nvPr/>
        </p:nvCxnSpPr>
        <p:spPr>
          <a:xfrm>
            <a:off x="1747831" y="5736517"/>
            <a:ext cx="690569" cy="15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438400" y="488632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>
            <a:stCxn id="6" idx="0"/>
            <a:endCxn id="10" idx="4"/>
          </p:cNvCxnSpPr>
          <p:nvPr/>
        </p:nvCxnSpPr>
        <p:spPr>
          <a:xfrm rot="5400000" flipH="1" flipV="1">
            <a:off x="2191899" y="5347140"/>
            <a:ext cx="635879" cy="15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28800" y="4419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676400" y="4572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133600" y="47244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438400" y="4419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743200" y="4648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743200" y="5029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048000" y="4953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00400" y="4648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981200" y="6172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52600" y="6172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286000" y="6324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286000" y="60198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38200" y="51054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990600" y="5334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43000" y="5715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295400" y="4953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819400" y="5410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971800" y="5562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24200" y="5715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76600" y="52578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410200" y="4191000"/>
            <a:ext cx="3200400" cy="2286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405555" y="488632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05555" y="56650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239000" y="56650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44" name="Straight Arrow Connector 43"/>
          <p:cNvCxnSpPr>
            <a:stCxn id="42" idx="0"/>
            <a:endCxn id="41" idx="4"/>
          </p:cNvCxnSpPr>
          <p:nvPr/>
        </p:nvCxnSpPr>
        <p:spPr>
          <a:xfrm rot="5400000" flipH="1" flipV="1">
            <a:off x="6159054" y="5347140"/>
            <a:ext cx="635879" cy="15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2" idx="6"/>
            <a:endCxn id="43" idx="2"/>
          </p:cNvCxnSpPr>
          <p:nvPr/>
        </p:nvCxnSpPr>
        <p:spPr>
          <a:xfrm>
            <a:off x="6548431" y="5736517"/>
            <a:ext cx="690569" cy="15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239000" y="4886324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47" name="Straight Arrow Connector 46"/>
          <p:cNvCxnSpPr>
            <a:stCxn id="43" idx="1"/>
            <a:endCxn id="41" idx="5"/>
          </p:cNvCxnSpPr>
          <p:nvPr/>
        </p:nvCxnSpPr>
        <p:spPr>
          <a:xfrm rot="16200000" flipV="1">
            <a:off x="6554853" y="4980931"/>
            <a:ext cx="677727" cy="732417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629400" y="4419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477000" y="4572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934200" y="47244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7239000" y="4419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7543800" y="4648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7543800" y="5029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848600" y="4953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8001000" y="4648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6781800" y="6172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6553200" y="6172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086600" y="6324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086600" y="60198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5638800" y="51054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5791200" y="5334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5943600" y="5715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096000" y="4953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620000" y="54102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7772400" y="55626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7924800" y="57150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0" name="Right Arrow 69"/>
          <p:cNvSpPr/>
          <p:nvPr/>
        </p:nvSpPr>
        <p:spPr>
          <a:xfrm>
            <a:off x="3886200" y="5105400"/>
            <a:ext cx="1447800" cy="381000"/>
          </a:xfrm>
          <a:prstGeom prst="rightArrow">
            <a:avLst>
              <a:gd name="adj1" fmla="val 30000"/>
              <a:gd name="adj2" fmla="val 8437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524000" y="57317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u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81248" y="57317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v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324600" y="5715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u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81848" y="5715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v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9" name="Date Placeholder 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Talk: Three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(dynamic) weighted matching</a:t>
            </a:r>
          </a:p>
          <a:p>
            <a:r>
              <a:rPr lang="en-US" dirty="0" smtClean="0"/>
              <a:t>Live monitoring </a:t>
            </a:r>
          </a:p>
          <a:p>
            <a:pPr lvl="1"/>
            <a:r>
              <a:rPr lang="en-US" dirty="0" smtClean="0"/>
              <a:t>(Dynamic) average aggregation)</a:t>
            </a:r>
          </a:p>
          <a:p>
            <a:r>
              <a:rPr lang="en-US" dirty="0" smtClean="0"/>
              <a:t>Peer </a:t>
            </a:r>
            <a:r>
              <a:rPr lang="en-US" dirty="0"/>
              <a:t>sampling</a:t>
            </a:r>
          </a:p>
          <a:p>
            <a:pPr lvl="1"/>
            <a:r>
              <a:rPr lang="en-US" dirty="0" smtClean="0"/>
              <a:t>Aka </a:t>
            </a:r>
            <a:r>
              <a:rPr lang="en-US" dirty="0"/>
              <a:t>gossip-based </a:t>
            </a:r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Properties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464"/>
            <a:ext cx="8229600" cy="47457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Small views</a:t>
            </a:r>
          </a:p>
          <a:p>
            <a:pPr lvl="1"/>
            <a:r>
              <a:rPr lang="en-US" dirty="0" smtClean="0"/>
              <a:t>Bounded </a:t>
            </a:r>
            <a:r>
              <a:rPr lang="en-US" i="1" dirty="0" err="1" smtClean="0"/>
              <a:t>dout</a:t>
            </a:r>
            <a:r>
              <a:rPr lang="en-US" i="1" dirty="0" smtClean="0"/>
              <a:t>(u)</a:t>
            </a:r>
          </a:p>
          <a:p>
            <a:r>
              <a:rPr lang="en-US" dirty="0" smtClean="0"/>
              <a:t>Load balance</a:t>
            </a:r>
          </a:p>
          <a:p>
            <a:pPr lvl="1"/>
            <a:r>
              <a:rPr lang="en-US" dirty="0" smtClean="0"/>
              <a:t>Low variance of </a:t>
            </a:r>
            <a:r>
              <a:rPr lang="en-US" i="1" dirty="0" smtClean="0"/>
              <a:t>din(u)</a:t>
            </a:r>
          </a:p>
          <a:p>
            <a:r>
              <a:rPr lang="en-US" dirty="0" smtClean="0"/>
              <a:t>From any starting state, eventually</a:t>
            </a:r>
            <a:br>
              <a:rPr lang="en-US" dirty="0" smtClean="0"/>
            </a:br>
            <a:r>
              <a:rPr lang="en-US" dirty="0" smtClean="0"/>
              <a:t>(In the stationary distribution of MC on G)</a:t>
            </a:r>
          </a:p>
          <a:p>
            <a:pPr lvl="1"/>
            <a:r>
              <a:rPr lang="en-US" dirty="0" smtClean="0"/>
              <a:t>Uniformity</a:t>
            </a:r>
          </a:p>
          <a:p>
            <a:pPr lvl="2"/>
            <a:r>
              <a:rPr lang="en-US" i="1" dirty="0" smtClean="0"/>
              <a:t>Pr(v </a:t>
            </a:r>
            <a:r>
              <a:rPr lang="en-US" i="1" dirty="0" smtClean="0">
                <a:sym typeface="Symbol"/>
              </a:rPr>
              <a:t> </a:t>
            </a:r>
            <a:r>
              <a:rPr lang="en-US" i="1" dirty="0" err="1" smtClean="0">
                <a:sym typeface="Symbol"/>
              </a:rPr>
              <a:t>u.view</a:t>
            </a:r>
            <a:r>
              <a:rPr lang="en-US" i="1" dirty="0" smtClean="0">
                <a:sym typeface="Symbol"/>
              </a:rPr>
              <a:t>) = </a:t>
            </a:r>
            <a:r>
              <a:rPr lang="en-US" i="1" dirty="0" smtClean="0"/>
              <a:t>Pr(w </a:t>
            </a:r>
            <a:r>
              <a:rPr lang="en-US" i="1" dirty="0" smtClean="0">
                <a:sym typeface="Symbol"/>
              </a:rPr>
              <a:t> </a:t>
            </a:r>
            <a:r>
              <a:rPr lang="en-US" i="1" dirty="0" err="1" smtClean="0">
                <a:sym typeface="Symbol"/>
              </a:rPr>
              <a:t>u.view</a:t>
            </a:r>
            <a:r>
              <a:rPr lang="en-US" i="1" dirty="0" smtClean="0">
                <a:sym typeface="Symbol"/>
              </a:rPr>
              <a:t>) </a:t>
            </a:r>
            <a:endParaRPr lang="en-US" i="1" dirty="0" smtClean="0"/>
          </a:p>
          <a:p>
            <a:pPr lvl="1"/>
            <a:r>
              <a:rPr lang="en-US" dirty="0" smtClean="0"/>
              <a:t>Spatial independence</a:t>
            </a:r>
          </a:p>
          <a:p>
            <a:pPr lvl="2"/>
            <a:r>
              <a:rPr lang="en-US" i="1" dirty="0" smtClean="0"/>
              <a:t>Pr(v </a:t>
            </a:r>
            <a:r>
              <a:rPr lang="en-US" i="1" dirty="0" smtClean="0">
                <a:sym typeface="Symbol"/>
              </a:rPr>
              <a:t> u. view| y</a:t>
            </a:r>
            <a:r>
              <a:rPr lang="en-US" i="1" dirty="0" smtClean="0"/>
              <a:t> </a:t>
            </a:r>
            <a:r>
              <a:rPr lang="en-US" i="1" dirty="0" smtClean="0">
                <a:sym typeface="Symbol"/>
              </a:rPr>
              <a:t> w. view) = </a:t>
            </a:r>
            <a:r>
              <a:rPr lang="en-US" i="1" dirty="0" smtClean="0"/>
              <a:t>Pr(v </a:t>
            </a:r>
            <a:r>
              <a:rPr lang="en-US" i="1" dirty="0" smtClean="0">
                <a:sym typeface="Symbol"/>
              </a:rPr>
              <a:t> u. view) </a:t>
            </a:r>
            <a:endParaRPr lang="en-US" dirty="0" smtClean="0"/>
          </a:p>
          <a:p>
            <a:pPr lvl="1"/>
            <a:r>
              <a:rPr lang="en-US" dirty="0" smtClean="0"/>
              <a:t>Perfect uniformity + spatial independence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load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to obtain views independent of the past</a:t>
            </a:r>
          </a:p>
          <a:p>
            <a:r>
              <a:rPr lang="en-US" dirty="0" smtClean="0"/>
              <a:t>From an </a:t>
            </a:r>
            <a:r>
              <a:rPr lang="en-US" i="1" dirty="0" smtClean="0"/>
              <a:t>expected</a:t>
            </a:r>
            <a:r>
              <a:rPr lang="en-US" dirty="0" smtClean="0"/>
              <a:t> state</a:t>
            </a:r>
          </a:p>
          <a:p>
            <a:pPr lvl="1"/>
            <a:r>
              <a:rPr lang="en-US" dirty="0" smtClean="0"/>
              <a:t>Refresh rate in the steady state</a:t>
            </a:r>
          </a:p>
          <a:p>
            <a:r>
              <a:rPr lang="en-US" dirty="0" smtClean="0"/>
              <a:t>Would have been much longer had we considered starting from </a:t>
            </a:r>
            <a:br>
              <a:rPr lang="en-US" dirty="0" smtClean="0"/>
            </a:br>
            <a:r>
              <a:rPr lang="en-US" dirty="0" smtClean="0"/>
              <a:t>arbitrary state</a:t>
            </a:r>
          </a:p>
          <a:p>
            <a:pPr lvl="1"/>
            <a:r>
              <a:rPr lang="en-US" i="1" dirty="0" smtClean="0"/>
              <a:t>O(n</a:t>
            </a:r>
            <a:r>
              <a:rPr lang="en-US" i="1" baseline="30000" dirty="0" smtClean="0"/>
              <a:t>14</a:t>
            </a:r>
            <a:r>
              <a:rPr lang="en-US" i="1" dirty="0" smtClean="0"/>
              <a:t>)      </a:t>
            </a:r>
            <a:r>
              <a:rPr lang="en-US" sz="2800" dirty="0" smtClean="0"/>
              <a:t>[Cooper09]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/>
          <p:cNvCxnSpPr/>
          <p:nvPr/>
        </p:nvCxnSpPr>
        <p:spPr>
          <a:xfrm>
            <a:off x="1600200" y="4038600"/>
            <a:ext cx="838200" cy="1588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Work: Practical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Tolerates asynchrony, message loss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Studied only empirically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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Good load balance </a:t>
            </a:r>
            <a:r>
              <a:rPr lang="en-US" sz="1800" dirty="0" smtClean="0"/>
              <a:t>[</a:t>
            </a:r>
            <a:r>
              <a:rPr lang="en-US" sz="1800" dirty="0" err="1" smtClean="0"/>
              <a:t>Lpbcast</a:t>
            </a:r>
            <a:r>
              <a:rPr lang="en-US" sz="1800" dirty="0" smtClean="0"/>
              <a:t>, </a:t>
            </a:r>
            <a:r>
              <a:rPr lang="en-US" sz="1800" dirty="0" err="1" smtClean="0"/>
              <a:t>Jelasity</a:t>
            </a:r>
            <a:r>
              <a:rPr lang="en-US" sz="1800" dirty="0" smtClean="0"/>
              <a:t> et al 07]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Wingdings" pitchFamily="2" charset="2"/>
              </a:rPr>
              <a:t></a:t>
            </a:r>
          </a:p>
          <a:p>
            <a:pPr lvl="1"/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Fast decay of temporal dependencies </a:t>
            </a:r>
            <a:r>
              <a:rPr lang="en-US" sz="1800" dirty="0" smtClean="0"/>
              <a:t>[</a:t>
            </a:r>
            <a:r>
              <a:rPr lang="en-US" sz="1800" dirty="0" err="1" smtClean="0"/>
              <a:t>Jelasity</a:t>
            </a:r>
            <a:r>
              <a:rPr lang="en-US" sz="1800" dirty="0" smtClean="0"/>
              <a:t> et al 07]</a:t>
            </a:r>
            <a:r>
              <a:rPr lang="en-US" sz="2000" dirty="0" smtClean="0"/>
              <a:t>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Wingdings" pitchFamily="2" charset="2"/>
              </a:rPr>
              <a:t></a:t>
            </a:r>
            <a:endParaRPr lang="en-US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Induce spatial dependence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18243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Push protocol</a:t>
            </a:r>
            <a:endParaRPr lang="en-US" sz="2400" dirty="0"/>
          </a:p>
        </p:txBody>
      </p:sp>
      <p:sp>
        <p:nvSpPr>
          <p:cNvPr id="24" name="Oval 23"/>
          <p:cNvSpPr/>
          <p:nvPr/>
        </p:nvSpPr>
        <p:spPr>
          <a:xfrm>
            <a:off x="1376355" y="2514600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376355" y="36076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590800" y="36076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28" name="Straight Arrow Connector 27"/>
          <p:cNvCxnSpPr>
            <a:stCxn id="26" idx="0"/>
            <a:endCxn id="24" idx="4"/>
          </p:cNvCxnSpPr>
          <p:nvPr/>
        </p:nvCxnSpPr>
        <p:spPr>
          <a:xfrm rot="5400000" flipH="1" flipV="1">
            <a:off x="972692" y="3132578"/>
            <a:ext cx="95020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6"/>
            <a:endCxn id="27" idx="2"/>
          </p:cNvCxnSpPr>
          <p:nvPr/>
        </p:nvCxnSpPr>
        <p:spPr>
          <a:xfrm>
            <a:off x="1519231" y="3679117"/>
            <a:ext cx="1071569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590800" y="2514600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>
            <a:stCxn id="27" idx="0"/>
            <a:endCxn id="30" idx="4"/>
          </p:cNvCxnSpPr>
          <p:nvPr/>
        </p:nvCxnSpPr>
        <p:spPr>
          <a:xfrm rot="5400000" flipH="1" flipV="1">
            <a:off x="2187137" y="3132578"/>
            <a:ext cx="95020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295400" y="36743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533648" y="36576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295400" y="21503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38" name="Oval 37"/>
          <p:cNvSpPr/>
          <p:nvPr/>
        </p:nvSpPr>
        <p:spPr>
          <a:xfrm>
            <a:off x="5795955" y="2514600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795955" y="36076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010400" y="360767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41" name="Straight Arrow Connector 40"/>
          <p:cNvCxnSpPr>
            <a:stCxn id="39" idx="0"/>
            <a:endCxn id="38" idx="4"/>
          </p:cNvCxnSpPr>
          <p:nvPr/>
        </p:nvCxnSpPr>
        <p:spPr>
          <a:xfrm rot="5400000" flipH="1" flipV="1">
            <a:off x="5392292" y="3132578"/>
            <a:ext cx="95020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9" idx="6"/>
            <a:endCxn id="40" idx="2"/>
          </p:cNvCxnSpPr>
          <p:nvPr/>
        </p:nvCxnSpPr>
        <p:spPr>
          <a:xfrm>
            <a:off x="5938831" y="3679117"/>
            <a:ext cx="1071569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7010400" y="2514600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44" name="Straight Arrow Connector 43"/>
          <p:cNvCxnSpPr>
            <a:stCxn id="40" idx="1"/>
            <a:endCxn id="38" idx="5"/>
          </p:cNvCxnSpPr>
          <p:nvPr/>
        </p:nvCxnSpPr>
        <p:spPr>
          <a:xfrm rot="16200000" flipV="1">
            <a:off x="5978591" y="2575869"/>
            <a:ext cx="992051" cy="111341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15000" y="36743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953248" y="36576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715000" y="215035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828800" y="3867150"/>
          <a:ext cx="304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8" name="Right Arrow 57"/>
          <p:cNvSpPr/>
          <p:nvPr/>
        </p:nvSpPr>
        <p:spPr>
          <a:xfrm>
            <a:off x="3581400" y="3048000"/>
            <a:ext cx="1447800" cy="381000"/>
          </a:xfrm>
          <a:prstGeom prst="rightArrow">
            <a:avLst>
              <a:gd name="adj1" fmla="val 30000"/>
              <a:gd name="adj2" fmla="val 8437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514600" y="2188028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934200" y="2188028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124200" y="3584088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Work: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Analyzed theoretically </a:t>
            </a:r>
            <a:r>
              <a:rPr lang="en-US" sz="1800" dirty="0" smtClean="0"/>
              <a:t>[</a:t>
            </a:r>
            <a:r>
              <a:rPr lang="en-US" sz="1800" dirty="0" err="1" smtClean="0"/>
              <a:t>Allavena</a:t>
            </a:r>
            <a:r>
              <a:rPr lang="en-US" sz="1800" dirty="0" smtClean="0"/>
              <a:t> et al 05, </a:t>
            </a:r>
            <a:r>
              <a:rPr lang="en-US" sz="1800" dirty="0" err="1" smtClean="0"/>
              <a:t>Mahlmann</a:t>
            </a:r>
            <a:r>
              <a:rPr lang="en-US" sz="1800" dirty="0" smtClean="0"/>
              <a:t> et al 06]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Uniformity, load balance, spatial independence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sym typeface="Wingdings" pitchFamily="2" charset="2"/>
              </a:rPr>
              <a:t></a:t>
            </a:r>
            <a:endParaRPr lang="en-US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Weak bounds (worst case) on temporal independence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Unrealistic assumptions – hard to implement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Atomic actions with bi-directional communication</a:t>
            </a:r>
          </a:p>
          <a:p>
            <a:pPr lvl="1"/>
            <a:r>
              <a:rPr lang="en-US" dirty="0" smtClean="0"/>
              <a:t>No message loss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629400" y="3562350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>
            <a:stCxn id="9" idx="6"/>
            <a:endCxn id="10" idx="2"/>
          </p:cNvCxnSpPr>
          <p:nvPr/>
        </p:nvCxnSpPr>
        <p:spPr>
          <a:xfrm>
            <a:off x="4685238" y="3742007"/>
            <a:ext cx="153829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9400" y="3562316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4470922" y="1883485"/>
            <a:ext cx="228600" cy="22859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70922" y="3640846"/>
            <a:ext cx="214316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223531" y="3640846"/>
            <a:ext cx="228591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>
            <a:stCxn id="9" idx="0"/>
            <a:endCxn id="8" idx="4"/>
          </p:cNvCxnSpPr>
          <p:nvPr/>
        </p:nvCxnSpPr>
        <p:spPr>
          <a:xfrm rot="5400000" flipH="1" flipV="1">
            <a:off x="3817270" y="2872894"/>
            <a:ext cx="1528762" cy="71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6238" y="3783725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91248" y="3783725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05480" y="1524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124200" y="3581400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724400" y="4010808"/>
          <a:ext cx="304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>
            <a:stCxn id="10" idx="1"/>
            <a:endCxn id="8" idx="5"/>
          </p:cNvCxnSpPr>
          <p:nvPr/>
        </p:nvCxnSpPr>
        <p:spPr>
          <a:xfrm rot="16200000" flipV="1">
            <a:off x="4665592" y="2079059"/>
            <a:ext cx="1591869" cy="1590963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219825" y="1883485"/>
            <a:ext cx="228600" cy="22859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19" name="Straight Arrow Connector 18"/>
          <p:cNvCxnSpPr>
            <a:stCxn id="10" idx="0"/>
            <a:endCxn id="18" idx="4"/>
          </p:cNvCxnSpPr>
          <p:nvPr/>
        </p:nvCxnSpPr>
        <p:spPr>
          <a:xfrm rot="16200000" flipV="1">
            <a:off x="5571595" y="2874614"/>
            <a:ext cx="1528762" cy="3702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91248" y="1541013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1676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Shuffle protocol</a:t>
            </a:r>
            <a:endParaRPr lang="en-US" sz="24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943600" y="4004532"/>
          <a:ext cx="304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>
            <a:stCxn id="9" idx="7"/>
            <a:endCxn id="18" idx="3"/>
          </p:cNvCxnSpPr>
          <p:nvPr/>
        </p:nvCxnSpPr>
        <p:spPr>
          <a:xfrm rot="5400000" flipH="1" flipV="1">
            <a:off x="4657643" y="2074816"/>
            <a:ext cx="1591869" cy="1599451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99114" y="35173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4020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13334 0.0025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13334 0.003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3" grpId="0"/>
      <p:bldP spid="14" grpId="0"/>
      <p:bldP spid="18" grpId="0" animBg="1"/>
      <p:bldP spid="20" grpId="0"/>
      <p:bldP spid="26" grpId="0"/>
      <p:bldP spid="2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Our Contribution : </a:t>
            </a:r>
            <a:br>
              <a:rPr lang="en-US" dirty="0" smtClean="0"/>
            </a:br>
            <a:r>
              <a:rPr lang="en-US" dirty="0" smtClean="0"/>
              <a:t>Bridge This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practical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Tolerates message loss, churn, failures</a:t>
            </a:r>
          </a:p>
          <a:p>
            <a:pPr lvl="1"/>
            <a:r>
              <a:rPr lang="en-US" dirty="0" smtClean="0"/>
              <a:t>No complex bookkeeping for atomic actions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Formally</a:t>
            </a:r>
            <a:r>
              <a:rPr lang="en-US" dirty="0" smtClean="0"/>
              <a:t> prove the desirable properties</a:t>
            </a:r>
          </a:p>
          <a:p>
            <a:pPr lvl="1"/>
            <a:r>
              <a:rPr lang="en-US" dirty="0" smtClean="0"/>
              <a:t>Including under message loss</a:t>
            </a:r>
          </a:p>
          <a:p>
            <a:pPr lvl="1"/>
            <a:endParaRPr lang="en-US" dirty="0"/>
          </a:p>
        </p:txBody>
      </p:sp>
      <p:pic>
        <p:nvPicPr>
          <p:cNvPr id="148482" name="Picture 2" descr="C:\Documents and Settings\user\Local Settings\Temporary Internet Files\Content.IE5\26F0UZEC\MCj040429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28600"/>
            <a:ext cx="2295525" cy="206161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6" idx="2"/>
            <a:endCxn id="5" idx="6"/>
          </p:cNvCxnSpPr>
          <p:nvPr/>
        </p:nvCxnSpPr>
        <p:spPr>
          <a:xfrm rot="10800000">
            <a:off x="3313639" y="4677923"/>
            <a:ext cx="153829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495800" y="5072488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 &amp; Forget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The best of push and shuffle</a:t>
            </a:r>
          </a:p>
        </p:txBody>
      </p:sp>
      <p:sp>
        <p:nvSpPr>
          <p:cNvPr id="4" name="Oval 3"/>
          <p:cNvSpPr/>
          <p:nvPr/>
        </p:nvSpPr>
        <p:spPr>
          <a:xfrm>
            <a:off x="3099322" y="2569285"/>
            <a:ext cx="228600" cy="228599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099322" y="4576762"/>
            <a:ext cx="214316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51931" y="4576762"/>
            <a:ext cx="228591" cy="202321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>
            <a:stCxn id="5" idx="0"/>
            <a:endCxn id="4" idx="4"/>
          </p:cNvCxnSpPr>
          <p:nvPr/>
        </p:nvCxnSpPr>
        <p:spPr>
          <a:xfrm rot="5400000" flipH="1" flipV="1">
            <a:off x="2320612" y="3683752"/>
            <a:ext cx="1778878" cy="71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6" idx="2"/>
          </p:cNvCxnSpPr>
          <p:nvPr/>
        </p:nvCxnSpPr>
        <p:spPr>
          <a:xfrm>
            <a:off x="3313638" y="4677923"/>
            <a:ext cx="153829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4638" y="4719641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19648" y="4719641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33880" y="22098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667000" y="5074920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495800" y="5072488"/>
          <a:ext cx="11430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285750"/>
                <a:gridCol w="285750"/>
                <a:gridCol w="285750"/>
              </a:tblGrid>
              <a:tr h="3048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276600" y="4114800"/>
          <a:ext cx="6096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  <a:gridCol w="3048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" name="Multiply 20"/>
          <p:cNvSpPr/>
          <p:nvPr/>
        </p:nvSpPr>
        <p:spPr>
          <a:xfrm>
            <a:off x="2623458" y="5029200"/>
            <a:ext cx="381000" cy="457200"/>
          </a:xfrm>
          <a:prstGeom prst="mathMultiply">
            <a:avLst>
              <a:gd name="adj1" fmla="val 1399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3200400" y="5029200"/>
            <a:ext cx="381000" cy="457200"/>
          </a:xfrm>
          <a:prstGeom prst="mathMultiply">
            <a:avLst>
              <a:gd name="adj1" fmla="val 1399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6" idx="1"/>
            <a:endCxn id="4" idx="5"/>
          </p:cNvCxnSpPr>
          <p:nvPr/>
        </p:nvCxnSpPr>
        <p:spPr>
          <a:xfrm rot="16200000" flipV="1">
            <a:off x="3168934" y="2889917"/>
            <a:ext cx="1841985" cy="1590963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457200" y="5638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Perfect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randomness without loss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ular Callout 28"/>
          <p:cNvSpPr/>
          <p:nvPr/>
        </p:nvSpPr>
        <p:spPr bwMode="auto">
          <a:xfrm>
            <a:off x="990600" y="3048000"/>
            <a:ext cx="1828800" cy="1295400"/>
          </a:xfrm>
          <a:prstGeom prst="wedgeRoundRectCallout">
            <a:avLst>
              <a:gd name="adj1" fmla="val 51472"/>
              <a:gd name="adj2" fmla="val 98749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Some view</a:t>
            </a:r>
          </a:p>
          <a:p>
            <a:r>
              <a:rPr lang="en-US" sz="2200" dirty="0" smtClean="0">
                <a:solidFill>
                  <a:srgbClr val="FFFF00"/>
                </a:solidFill>
              </a:rPr>
              <a:t> entries may</a:t>
            </a:r>
          </a:p>
          <a:p>
            <a:r>
              <a:rPr lang="en-US" sz="2200" dirty="0" smtClean="0">
                <a:solidFill>
                  <a:srgbClr val="FFFF00"/>
                </a:solidFill>
              </a:rPr>
              <a:t> be empty</a:t>
            </a:r>
          </a:p>
          <a:p>
            <a:endParaRPr lang="en-US" dirty="0" smtClean="0">
              <a:noFill/>
            </a:endParaRP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4020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24 L 0.15833 0.0002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  <p:bldP spid="11" grpId="0"/>
      <p:bldP spid="21" grpId="0" animBg="1"/>
      <p:bldP spid="22" grpId="0" animBg="1"/>
      <p:bldP spid="2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S&amp;F: Message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Message loss</a:t>
            </a:r>
          </a:p>
          <a:p>
            <a:pPr lvl="1"/>
            <a:r>
              <a:rPr lang="en-US" dirty="0" smtClean="0"/>
              <a:t>Or no empty entries in </a:t>
            </a:r>
            <a:r>
              <a:rPr lang="en-US" dirty="0" err="1" smtClean="0"/>
              <a:t>v’s</a:t>
            </a:r>
            <a:r>
              <a:rPr lang="en-US" dirty="0" smtClean="0"/>
              <a:t> view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856046" y="386238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1856046" y="52911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2927615" y="52911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58" name="Straight Arrow Connector 57"/>
          <p:cNvCxnSpPr>
            <a:stCxn id="56" idx="0"/>
            <a:endCxn id="55" idx="4"/>
          </p:cNvCxnSpPr>
          <p:nvPr/>
        </p:nvCxnSpPr>
        <p:spPr>
          <a:xfrm rot="5400000" flipH="1" flipV="1">
            <a:off x="1284542" y="4648209"/>
            <a:ext cx="1285884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6"/>
            <a:endCxn id="57" idx="2"/>
          </p:cNvCxnSpPr>
          <p:nvPr/>
        </p:nvCxnSpPr>
        <p:spPr>
          <a:xfrm>
            <a:off x="1998921" y="5362588"/>
            <a:ext cx="92869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84606" y="543402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856177" y="543402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784606" y="35052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73" name="Oval 72"/>
          <p:cNvSpPr/>
          <p:nvPr/>
        </p:nvSpPr>
        <p:spPr>
          <a:xfrm>
            <a:off x="5818444" y="386238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5818444" y="52911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6890014" y="52911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747006" y="543402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6800848" y="5442362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747006" y="35052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46" name="Right Arrow 45"/>
          <p:cNvSpPr/>
          <p:nvPr/>
        </p:nvSpPr>
        <p:spPr>
          <a:xfrm>
            <a:off x="3733800" y="4495800"/>
            <a:ext cx="10668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60" grpId="0"/>
      <p:bldP spid="61" grpId="0"/>
      <p:bldP spid="62" grpId="0"/>
      <p:bldP spid="73" grpId="0" animBg="1"/>
      <p:bldP spid="74" grpId="0" animBg="1"/>
      <p:bldP spid="75" grpId="0" animBg="1"/>
      <p:bldP spid="77" grpId="0"/>
      <p:bldP spid="78" grpId="0"/>
      <p:bldP spid="79" grpId="0"/>
      <p:bldP spid="4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S&amp;F: Compensating for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Edges (view entries) disappear due to loss</a:t>
            </a:r>
          </a:p>
          <a:p>
            <a:r>
              <a:rPr lang="en-US" dirty="0" smtClean="0"/>
              <a:t>Need to prevent views from emptying out</a:t>
            </a:r>
          </a:p>
          <a:p>
            <a:r>
              <a:rPr lang="en-US" dirty="0" smtClean="0"/>
              <a:t>Keep the sent ids when too few ids in view</a:t>
            </a:r>
          </a:p>
          <a:p>
            <a:pPr lvl="1"/>
            <a:r>
              <a:rPr lang="en-US" dirty="0" smtClean="0"/>
              <a:t>Push-like when views are too small</a:t>
            </a:r>
          </a:p>
          <a:p>
            <a:pPr lvl="1"/>
            <a:r>
              <a:rPr lang="en-US" dirty="0" smtClean="0"/>
              <a:t>But rare enough to limit dependencies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856046" y="416718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1856046" y="55959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2927615" y="55959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58" name="Straight Arrow Connector 57"/>
          <p:cNvCxnSpPr>
            <a:stCxn id="56" idx="0"/>
            <a:endCxn id="55" idx="4"/>
          </p:cNvCxnSpPr>
          <p:nvPr/>
        </p:nvCxnSpPr>
        <p:spPr>
          <a:xfrm rot="5400000" flipH="1" flipV="1">
            <a:off x="1284542" y="4953009"/>
            <a:ext cx="1285884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6"/>
            <a:endCxn id="57" idx="2"/>
          </p:cNvCxnSpPr>
          <p:nvPr/>
        </p:nvCxnSpPr>
        <p:spPr>
          <a:xfrm>
            <a:off x="1998921" y="5667388"/>
            <a:ext cx="92869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84606" y="573882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856177" y="5738827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784606" y="3810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46" name="Right Arrow 45"/>
          <p:cNvSpPr/>
          <p:nvPr/>
        </p:nvSpPr>
        <p:spPr>
          <a:xfrm>
            <a:off x="3733800" y="4800600"/>
            <a:ext cx="10668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25" idx="0"/>
            <a:endCxn id="23" idx="5"/>
          </p:cNvCxnSpPr>
          <p:nvPr/>
        </p:nvCxnSpPr>
        <p:spPr>
          <a:xfrm rot="16200000" flipV="1">
            <a:off x="5801565" y="4432017"/>
            <a:ext cx="1306808" cy="1021055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4" idx="0"/>
            <a:endCxn id="23" idx="4"/>
          </p:cNvCxnSpPr>
          <p:nvPr/>
        </p:nvCxnSpPr>
        <p:spPr>
          <a:xfrm rot="5400000" flipH="1" flipV="1">
            <a:off x="5250985" y="4953007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24" idx="5"/>
            <a:endCxn id="25" idx="3"/>
          </p:cNvCxnSpPr>
          <p:nvPr/>
        </p:nvCxnSpPr>
        <p:spPr>
          <a:xfrm rot="16200000" flipH="1">
            <a:off x="6429711" y="5232630"/>
            <a:ext cx="1588" cy="970541"/>
          </a:xfrm>
          <a:prstGeom prst="curvedConnector3">
            <a:avLst>
              <a:gd name="adj1" fmla="val 9616187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25" idx="1"/>
            <a:endCxn id="24" idx="7"/>
          </p:cNvCxnSpPr>
          <p:nvPr/>
        </p:nvCxnSpPr>
        <p:spPr>
          <a:xfrm rot="16200000" flipV="1">
            <a:off x="6429712" y="5131602"/>
            <a:ext cx="1588" cy="970541"/>
          </a:xfrm>
          <a:prstGeom prst="curvedConnector3">
            <a:avLst>
              <a:gd name="adj1" fmla="val 8938605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822489" y="416718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5822489" y="55959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94058" y="5595949"/>
            <a:ext cx="142876" cy="142876"/>
          </a:xfrm>
          <a:prstGeom prst="ellipse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1" tIns="43200" rIns="86401" bIns="43200"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51049" y="5712725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22620" y="5718378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51049" y="3810000"/>
            <a:ext cx="285752" cy="364243"/>
          </a:xfrm>
          <a:prstGeom prst="rect">
            <a:avLst/>
          </a:prstGeom>
          <a:noFill/>
        </p:spPr>
        <p:txBody>
          <a:bodyPr wrap="square" lIns="86401" tIns="43200" rIns="86401" bIns="43200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5" grpId="0" animBg="1"/>
      <p:bldP spid="56" grpId="0" animBg="1"/>
      <p:bldP spid="57" grpId="0" animBg="1"/>
      <p:bldP spid="60" grpId="0"/>
      <p:bldP spid="61" grpId="0"/>
      <p:bldP spid="62" grpId="0"/>
      <p:bldP spid="46" grpId="0" animBg="1"/>
      <p:bldP spid="23" grpId="0" animBg="1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S&amp;F: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bi-directional communication</a:t>
            </a:r>
          </a:p>
          <a:p>
            <a:pPr lvl="1"/>
            <a:r>
              <a:rPr lang="en-US" dirty="0" smtClean="0"/>
              <a:t>No complex bookkeeping</a:t>
            </a:r>
          </a:p>
          <a:p>
            <a:pPr lvl="1"/>
            <a:r>
              <a:rPr lang="en-US" dirty="0" smtClean="0"/>
              <a:t>Tolerates message loss</a:t>
            </a:r>
          </a:p>
          <a:p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Without unrealistic assumptions</a:t>
            </a:r>
          </a:p>
          <a:p>
            <a:pPr lvl="1"/>
            <a:r>
              <a:rPr lang="en-US" dirty="0" smtClean="0"/>
              <a:t>Amenable to formal analysis</a:t>
            </a:r>
            <a:endParaRPr lang="en-US" dirty="0"/>
          </a:p>
        </p:txBody>
      </p:sp>
      <p:sp>
        <p:nvSpPr>
          <p:cNvPr id="95" name="Right Brace 94"/>
          <p:cNvSpPr/>
          <p:nvPr/>
        </p:nvSpPr>
        <p:spPr>
          <a:xfrm>
            <a:off x="6781800" y="1905000"/>
            <a:ext cx="332619" cy="1371600"/>
          </a:xfrm>
          <a:prstGeom prst="righ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6" name="TextBox 95"/>
          <p:cNvSpPr txBox="1"/>
          <p:nvPr/>
        </p:nvSpPr>
        <p:spPr>
          <a:xfrm>
            <a:off x="6858000" y="2282317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Easy to implement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Degree distribution (load balance)</a:t>
            </a:r>
          </a:p>
          <a:p>
            <a:r>
              <a:rPr lang="en-US" dirty="0" smtClean="0"/>
              <a:t>Stationary distribution of MC on global graph G</a:t>
            </a:r>
          </a:p>
          <a:p>
            <a:pPr lvl="1"/>
            <a:r>
              <a:rPr lang="en-US" dirty="0" smtClean="0"/>
              <a:t>Uniformity</a:t>
            </a:r>
          </a:p>
          <a:p>
            <a:pPr lvl="1"/>
            <a:r>
              <a:rPr lang="en-US" dirty="0" smtClean="0"/>
              <a:t>Spatial Independence</a:t>
            </a:r>
          </a:p>
          <a:p>
            <a:pPr lvl="1"/>
            <a:r>
              <a:rPr lang="en-US" dirty="0" smtClean="0"/>
              <a:t>Temporal Independence</a:t>
            </a:r>
          </a:p>
          <a:p>
            <a:r>
              <a:rPr lang="en-US" dirty="0" smtClean="0"/>
              <a:t>Hold even under (reasonable) message loss!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Contribution: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97C1-EBBE-46A9-B098-CB7D5B25B71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Ever-Changing Networks*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Where dynamic computations are interesting</a:t>
            </a:r>
          </a:p>
          <a:p>
            <a:r>
              <a:rPr lang="en-US" dirty="0" smtClean="0"/>
              <a:t>Network (nodes, </a:t>
            </a:r>
            <a:r>
              <a:rPr lang="en-US" dirty="0"/>
              <a:t>links) constantly </a:t>
            </a:r>
            <a:r>
              <a:rPr lang="en-US" dirty="0" smtClean="0"/>
              <a:t>changes</a:t>
            </a:r>
            <a:endParaRPr lang="en-US" dirty="0"/>
          </a:p>
          <a:p>
            <a:r>
              <a:rPr lang="en-US" dirty="0" smtClean="0"/>
              <a:t>Computation inputs constantly change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sensor </a:t>
            </a:r>
            <a:r>
              <a:rPr lang="en-US" dirty="0" smtClean="0"/>
              <a:t>reads</a:t>
            </a:r>
            <a:endParaRPr lang="en-US" dirty="0"/>
          </a:p>
          <a:p>
            <a:r>
              <a:rPr lang="en-US" dirty="0" smtClean="0"/>
              <a:t>Examples:</a:t>
            </a:r>
            <a:endParaRPr lang="en-US" dirty="0"/>
          </a:p>
          <a:p>
            <a:pPr lvl="1"/>
            <a:r>
              <a:rPr lang="en-US" dirty="0" smtClean="0"/>
              <a:t>Ad-hoc</a:t>
            </a:r>
            <a:r>
              <a:rPr lang="en-US" dirty="0"/>
              <a:t>, </a:t>
            </a:r>
            <a:r>
              <a:rPr lang="en-US" dirty="0" smtClean="0"/>
              <a:t>vehicular nets – mobility</a:t>
            </a:r>
          </a:p>
          <a:p>
            <a:pPr lvl="1"/>
            <a:r>
              <a:rPr lang="en-US" dirty="0" smtClean="0"/>
              <a:t>Sensor nets – battery, weather </a:t>
            </a:r>
          </a:p>
          <a:p>
            <a:pPr lvl="1"/>
            <a:r>
              <a:rPr lang="en-US" dirty="0" smtClean="0"/>
              <a:t>Social nets – people change friends, interests</a:t>
            </a:r>
            <a:endParaRPr lang="en-US" dirty="0"/>
          </a:p>
          <a:p>
            <a:pPr lvl="1"/>
            <a:r>
              <a:rPr lang="en-US" dirty="0" smtClean="0"/>
              <a:t>Clouds </a:t>
            </a:r>
            <a:r>
              <a:rPr lang="en-US" dirty="0"/>
              <a:t>spanning multiple </a:t>
            </a:r>
            <a:r>
              <a:rPr lang="en-US" dirty="0" smtClean="0"/>
              <a:t>data-centers – churn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867400"/>
            <a:ext cx="6062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CC"/>
                </a:solidFill>
              </a:rPr>
              <a:t>*My name for “dynamic” networks </a:t>
            </a:r>
            <a:r>
              <a:rPr lang="en-US" sz="2800" dirty="0">
                <a:solidFill>
                  <a:srgbClr val="FFFFC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Ever-changing networks</a:t>
            </a:r>
            <a:r>
              <a:rPr lang="en-US" dirty="0" smtClean="0"/>
              <a:t> are here to stay</a:t>
            </a:r>
          </a:p>
          <a:p>
            <a:r>
              <a:rPr lang="en-US" dirty="0" smtClean="0"/>
              <a:t>In these, need to solve </a:t>
            </a:r>
            <a:r>
              <a:rPr lang="en-US" dirty="0" smtClean="0">
                <a:solidFill>
                  <a:srgbClr val="FFFF00"/>
                </a:solidFill>
              </a:rPr>
              <a:t>dynamic</a:t>
            </a:r>
            <a:r>
              <a:rPr lang="en-US" dirty="0" smtClean="0"/>
              <a:t> versions of network problems</a:t>
            </a:r>
          </a:p>
          <a:p>
            <a:r>
              <a:rPr lang="en-US" dirty="0" smtClean="0"/>
              <a:t>We discussed three examples </a:t>
            </a:r>
          </a:p>
          <a:p>
            <a:pPr lvl="1"/>
            <a:r>
              <a:rPr lang="en-US" dirty="0" smtClean="0"/>
              <a:t>Matching</a:t>
            </a:r>
          </a:p>
          <a:p>
            <a:pPr lvl="1"/>
            <a:r>
              <a:rPr lang="en-US" dirty="0" smtClean="0"/>
              <a:t>Monitoring</a:t>
            </a:r>
          </a:p>
          <a:p>
            <a:pPr lvl="1"/>
            <a:r>
              <a:rPr lang="en-US" dirty="0" smtClean="0"/>
              <a:t>Peer sampling</a:t>
            </a:r>
          </a:p>
          <a:p>
            <a:r>
              <a:rPr lang="en-US" dirty="0" smtClean="0"/>
              <a:t>Many more have yet to be studied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Liat</a:t>
            </a:r>
            <a:r>
              <a:rPr lang="en-US" dirty="0" smtClean="0"/>
              <a:t> </a:t>
            </a:r>
            <a:r>
              <a:rPr lang="en-US" dirty="0" err="1" smtClean="0"/>
              <a:t>Atsmon</a:t>
            </a:r>
            <a:r>
              <a:rPr lang="en-US" dirty="0" smtClean="0"/>
              <a:t> </a:t>
            </a:r>
            <a:r>
              <a:rPr lang="en-US" dirty="0" err="1" smtClean="0"/>
              <a:t>Guz</a:t>
            </a:r>
            <a:r>
              <a:rPr lang="en-US" dirty="0" smtClean="0"/>
              <a:t>, Gil </a:t>
            </a:r>
            <a:r>
              <a:rPr lang="en-US" dirty="0" err="1" smtClean="0"/>
              <a:t>Zussman</a:t>
            </a:r>
            <a:endParaRPr lang="en-US" dirty="0" smtClean="0"/>
          </a:p>
          <a:p>
            <a:r>
              <a:rPr lang="en-US" dirty="0" err="1" smtClean="0"/>
              <a:t>Ittay</a:t>
            </a:r>
            <a:r>
              <a:rPr lang="en-US" dirty="0" smtClean="0"/>
              <a:t> </a:t>
            </a:r>
            <a:r>
              <a:rPr lang="en-US" dirty="0" err="1" smtClean="0"/>
              <a:t>Eyal</a:t>
            </a:r>
            <a:r>
              <a:rPr lang="en-US" dirty="0" smtClean="0"/>
              <a:t>, </a:t>
            </a:r>
            <a:r>
              <a:rPr lang="en-US" dirty="0" err="1" smtClean="0"/>
              <a:t>Raphi</a:t>
            </a:r>
            <a:r>
              <a:rPr lang="en-US" dirty="0" smtClean="0"/>
              <a:t> Rom</a:t>
            </a:r>
          </a:p>
          <a:p>
            <a:r>
              <a:rPr lang="en-US" dirty="0" smtClean="0"/>
              <a:t>Maxim </a:t>
            </a:r>
            <a:r>
              <a:rPr lang="en-US" dirty="0" err="1" smtClean="0"/>
              <a:t>Gurevich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Continuous Weighted  Matching</a:t>
            </a:r>
            <a:br>
              <a:rPr lang="en-US" dirty="0" smtClean="0"/>
            </a:br>
            <a:r>
              <a:rPr lang="en-US" dirty="0" smtClean="0"/>
              <a:t> in Dynamic Networks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>
          <a:xfrm>
            <a:off x="1295400" y="3886200"/>
            <a:ext cx="6553200" cy="1752600"/>
          </a:xfrm>
        </p:spPr>
        <p:txBody>
          <a:bodyPr/>
          <a:lstStyle/>
          <a:p>
            <a:r>
              <a:rPr lang="en-US" dirty="0" smtClean="0"/>
              <a:t>With </a:t>
            </a:r>
            <a:r>
              <a:rPr lang="en-US" dirty="0" err="1" smtClean="0"/>
              <a:t>Liat</a:t>
            </a:r>
            <a:r>
              <a:rPr lang="en-US" dirty="0" smtClean="0"/>
              <a:t> </a:t>
            </a:r>
            <a:r>
              <a:rPr lang="en-US" dirty="0" err="1" smtClean="0"/>
              <a:t>Atsmon</a:t>
            </a:r>
            <a:r>
              <a:rPr lang="en-US" dirty="0" smtClean="0"/>
              <a:t> Guz, Gil </a:t>
            </a:r>
            <a:r>
              <a:rPr lang="en-US" dirty="0" err="1" smtClean="0"/>
              <a:t>Zussman</a:t>
            </a:r>
            <a:endParaRPr lang="en-US" dirty="0" smtClean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1371600" y="762000"/>
            <a:ext cx="1524000" cy="533400"/>
          </a:xfrm>
          <a:prstGeom prst="wedgeRoundRectCallout">
            <a:avLst>
              <a:gd name="adj1" fmla="val 39874"/>
              <a:gd name="adj2" fmla="val 9338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Dynamic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1143000" y="2209800"/>
            <a:ext cx="2133600" cy="533400"/>
          </a:xfrm>
          <a:prstGeom prst="wedgeRoundRectCallout">
            <a:avLst>
              <a:gd name="adj1" fmla="val 44998"/>
              <a:gd name="adj2" fmla="val 7661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cs typeface="Arial" charset="0"/>
              </a:rPr>
              <a:t>Ever-Changing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Cambria Math" pitchFamily="18" charset="0"/>
              </a:rPr>
              <a:t>Motivation: schedule transmissions in wireless network </a:t>
            </a:r>
          </a:p>
          <a:p>
            <a:r>
              <a:rPr lang="en-US" dirty="0" smtClean="0">
                <a:ea typeface="Cambria Math" pitchFamily="18" charset="0"/>
              </a:rPr>
              <a:t>Links have weights,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w:E→ℝ</a:t>
            </a:r>
          </a:p>
          <a:p>
            <a:pPr lvl="1"/>
            <a:r>
              <a:rPr lang="en-US" dirty="0" smtClean="0">
                <a:ea typeface="Cambria Math" pitchFamily="18" charset="0"/>
              </a:rPr>
              <a:t>Can represent message queue lengths, throughput, etc.</a:t>
            </a:r>
          </a:p>
          <a:p>
            <a:r>
              <a:rPr lang="en-US" dirty="0" smtClean="0">
                <a:ea typeface="Cambria Math" pitchFamily="18" charset="0"/>
              </a:rPr>
              <a:t>Goal: maximize matching weight	</a:t>
            </a:r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err="1" smtClean="0">
                <a:ea typeface="Cambria Math" pitchFamily="18" charset="0"/>
              </a:rPr>
              <a:t>M</a:t>
            </a:r>
            <a:r>
              <a:rPr lang="en-US" baseline="-25000" dirty="0" err="1" smtClean="0">
                <a:ea typeface="Cambria Math" pitchFamily="18" charset="0"/>
              </a:rPr>
              <a:t>opt</a:t>
            </a:r>
            <a:r>
              <a:rPr lang="en-US" dirty="0" smtClean="0">
                <a:ea typeface="Cambria Math" pitchFamily="18" charset="0"/>
              </a:rPr>
              <a:t> – a matching with maximum weight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3" name="Straight Connector 122"/>
          <p:cNvCxnSpPr/>
          <p:nvPr/>
        </p:nvCxnSpPr>
        <p:spPr>
          <a:xfrm rot="16200000" flipH="1">
            <a:off x="1418422" y="5289839"/>
            <a:ext cx="561538" cy="4049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496713" y="5081962"/>
            <a:ext cx="944895" cy="863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486603" y="5081962"/>
            <a:ext cx="809910" cy="2591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6" name="Straight Connector 125"/>
          <p:cNvCxnSpPr/>
          <p:nvPr/>
        </p:nvCxnSpPr>
        <p:spPr>
          <a:xfrm rot="16200000" flipV="1">
            <a:off x="3060739" y="5576907"/>
            <a:ext cx="561538" cy="899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7" name="Straight Connector 126"/>
          <p:cNvCxnSpPr/>
          <p:nvPr/>
        </p:nvCxnSpPr>
        <p:spPr>
          <a:xfrm rot="5400000" flipH="1" flipV="1">
            <a:off x="1826976" y="5113458"/>
            <a:ext cx="734318" cy="584935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8" name="Straight Connector 127"/>
          <p:cNvCxnSpPr/>
          <p:nvPr/>
        </p:nvCxnSpPr>
        <p:spPr>
          <a:xfrm rot="16200000" flipV="1">
            <a:off x="2076249" y="5447321"/>
            <a:ext cx="820709" cy="899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2531598" y="5341133"/>
            <a:ext cx="764915" cy="561538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576593" y="5902670"/>
            <a:ext cx="8549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>
            <a:off x="1361728" y="5038766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3305753" y="5816402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893080" y="518599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8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3776" y="480795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5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389024" y="537472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2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2873896" y="547779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9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801888" y="490173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4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441848" y="533378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10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3305944" y="540579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3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2873896" y="590984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3962400" y="5105400"/>
            <a:ext cx="2471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w(</a:t>
            </a:r>
            <a:r>
              <a:rPr lang="en-US" sz="24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baseline="-25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opt</a:t>
            </a:r>
            <a:r>
              <a:rPr lang="en-US" sz="2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)=17</a:t>
            </a:r>
            <a:endParaRPr lang="en-US" sz="2400" dirty="0">
              <a:solidFill>
                <a:srgbClr val="FFFF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438400" cy="457200"/>
          </a:xfrm>
        </p:spPr>
        <p:txBody>
          <a:bodyPr/>
          <a:lstStyle/>
          <a:p>
            <a:fld id="{14D1DD94-5DD4-476A-8ADC-22DD20D821FF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rot="5400000" flipH="1" flipV="1">
            <a:off x="1822759" y="5098956"/>
            <a:ext cx="734318" cy="584935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2527381" y="5326631"/>
            <a:ext cx="764915" cy="561538"/>
          </a:xfrm>
          <a:prstGeom prst="line">
            <a:avLst/>
          </a:prstGeom>
          <a:ln w="57150">
            <a:solidFill>
              <a:schemeClr val="accent1"/>
            </a:solidFill>
            <a:prstDash val="soli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32" name="Oval 131"/>
          <p:cNvSpPr/>
          <p:nvPr/>
        </p:nvSpPr>
        <p:spPr>
          <a:xfrm>
            <a:off x="1793752" y="5654400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2333728" y="4952375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3197752" y="5222399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430693" y="5805342"/>
            <a:ext cx="215976" cy="215976"/>
          </a:xfrm>
          <a:prstGeom prst="ellipse">
            <a:avLst/>
          </a:prstGeom>
          <a:solidFill>
            <a:srgbClr val="FFFFCC"/>
          </a:solidFill>
          <a:ln w="28575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Comic Sans MS" pitchFamily="66" charset="0"/>
            </a:endParaRPr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is ever-changing, or </a:t>
            </a:r>
            <a:r>
              <a:rPr lang="en-US" dirty="0" smtClean="0">
                <a:solidFill>
                  <a:srgbClr val="FFFF00"/>
                </a:solidFill>
              </a:rPr>
              <a:t>dynamic</a:t>
            </a:r>
          </a:p>
          <a:p>
            <a:pPr lvl="1"/>
            <a:r>
              <a:rPr lang="en-US" dirty="0" smtClean="0"/>
              <a:t>Also called time-varying graph, dynamic communication network, evolving graph</a:t>
            </a:r>
          </a:p>
          <a:p>
            <a:pPr lvl="1"/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dirty="0" err="1" smtClean="0"/>
              <a:t>,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dirty="0" smtClean="0"/>
              <a:t> are time-varying sets,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dirty="0" smtClean="0"/>
              <a:t> is a time-varying function </a:t>
            </a:r>
          </a:p>
          <a:p>
            <a:r>
              <a:rPr lang="en-US" dirty="0" smtClean="0"/>
              <a:t>Asynchronous communication</a:t>
            </a:r>
          </a:p>
          <a:p>
            <a:r>
              <a:rPr lang="en-US" dirty="0" smtClean="0"/>
              <a:t>No message loss unless links/node crash</a:t>
            </a:r>
          </a:p>
          <a:p>
            <a:pPr lvl="1"/>
            <a:r>
              <a:rPr lang="en-US" dirty="0" smtClean="0"/>
              <a:t>Perfect failure detection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Matching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any time t, every node v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∈ </a:t>
            </a:r>
            <a:r>
              <a:rPr lang="en-US" dirty="0" err="1" smtClean="0">
                <a:ea typeface="Cambria Math" pitchFamily="18" charset="0"/>
              </a:rPr>
              <a:t>V</a:t>
            </a:r>
            <a:r>
              <a:rPr lang="en-US" baseline="-25000" dirty="0" err="1" smtClean="0">
                <a:ea typeface="Cambria Math" pitchFamily="18" charset="0"/>
              </a:rPr>
              <a:t>t</a:t>
            </a:r>
            <a:r>
              <a:rPr lang="en-US" dirty="0" smtClean="0">
                <a:ea typeface="Cambria Math" pitchFamily="18" charset="0"/>
              </a:rPr>
              <a:t> </a:t>
            </a:r>
            <a:r>
              <a:rPr lang="en-US" dirty="0" smtClean="0"/>
              <a:t>outputs either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⊥</a:t>
            </a:r>
            <a:r>
              <a:rPr lang="en-US" dirty="0" smtClean="0"/>
              <a:t> or a neighbor 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∈ </a:t>
            </a:r>
            <a:r>
              <a:rPr lang="en-US" dirty="0" err="1" smtClean="0">
                <a:ea typeface="Cambria Math" pitchFamily="18" charset="0"/>
              </a:rPr>
              <a:t>V</a:t>
            </a:r>
            <a:r>
              <a:rPr lang="en-US" baseline="-25000" dirty="0" err="1" smtClean="0">
                <a:ea typeface="Cambria Math" pitchFamily="18" charset="0"/>
              </a:rPr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as its match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network eventually stops changing, then eventually, every node v outputs u </a:t>
            </a:r>
            <a:br>
              <a:rPr lang="en-US" dirty="0" smtClean="0"/>
            </a:br>
            <a:r>
              <a:rPr lang="en-US" dirty="0" err="1" smtClean="0"/>
              <a:t>iff</a:t>
            </a:r>
            <a:r>
              <a:rPr lang="en-US" dirty="0" smtClean="0"/>
              <a:t> u outputs v</a:t>
            </a:r>
          </a:p>
          <a:p>
            <a:pPr marL="514350" indent="-514350">
              <a:spcBef>
                <a:spcPts val="1800"/>
              </a:spcBef>
            </a:pPr>
            <a:r>
              <a:rPr lang="en-US" dirty="0" smtClean="0"/>
              <a:t>Defining the </a:t>
            </a:r>
            <a:r>
              <a:rPr lang="en-US" dirty="0" smtClean="0">
                <a:solidFill>
                  <a:srgbClr val="FFFF00"/>
                </a:solidFill>
              </a:rPr>
              <a:t>matching at time t</a:t>
            </a:r>
            <a:r>
              <a:rPr lang="en-US" dirty="0" smtClean="0"/>
              <a:t>:</a:t>
            </a:r>
          </a:p>
          <a:p>
            <a:pPr marL="914400" lvl="1" indent="-514350"/>
            <a:r>
              <a:rPr lang="en-US" dirty="0" smtClean="0"/>
              <a:t>A link e=(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∈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M</a:t>
            </a:r>
            <a:r>
              <a:rPr lang="en-US" baseline="-25000" dirty="0" smtClean="0"/>
              <a:t>t</a:t>
            </a:r>
            <a:r>
              <a:rPr lang="en-US" dirty="0" smtClean="0"/>
              <a:t>, if both u and v output each other as their match at time t</a:t>
            </a:r>
          </a:p>
          <a:p>
            <a:pPr marL="914400" lvl="1" indent="-514350"/>
            <a:r>
              <a:rPr lang="en-US" u="sng" dirty="0" smtClean="0"/>
              <a:t>Note</a:t>
            </a:r>
            <a:r>
              <a:rPr lang="en-US" dirty="0" smtClean="0"/>
              <a:t>: matching defined pre-convergence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Idit Keidar, TADDS Sep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6315-3BD9-4959-84A9-09B04B4C0E2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Cloud-Storage-Security-Feb11</Template>
  <TotalTime>2231</TotalTime>
  <Words>2112</Words>
  <Application>Microsoft Office PowerPoint</Application>
  <PresentationFormat>On-screen Show (4:3)</PresentationFormat>
  <Paragraphs>648</Paragraphs>
  <Slides>51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Ocean</vt:lpstr>
      <vt:lpstr>Equation</vt:lpstr>
      <vt:lpstr>Dynamic Computations  in Ever-Changing Networks</vt:lpstr>
      <vt:lpstr>TADDS: Theory of Dynamic Distributed Systems</vt:lpstr>
      <vt:lpstr>What I Mean By “Dynamic”*</vt:lpstr>
      <vt:lpstr>In This Talk: Three Examples</vt:lpstr>
      <vt:lpstr>Ever-Changing Networks*</vt:lpstr>
      <vt:lpstr>Continuous Weighted  Matching  in Dynamic Networks</vt:lpstr>
      <vt:lpstr>Weighted Matching</vt:lpstr>
      <vt:lpstr>Model</vt:lpstr>
      <vt:lpstr>Continuous Matching Problem</vt:lpstr>
      <vt:lpstr>Classical Approach to Matching</vt:lpstr>
      <vt:lpstr>Self-Stabilizing Approach</vt:lpstr>
      <vt:lpstr>Our Approach: Maximize Matching “All the Time”</vt:lpstr>
      <vt:lpstr>Continuous Matching Strawman</vt:lpstr>
      <vt:lpstr>Strawman Example 1</vt:lpstr>
      <vt:lpstr>Strawman Example 2</vt:lpstr>
      <vt:lpstr>DynaMatch Algorithm Idea</vt:lpstr>
      <vt:lpstr>Example 2 Revisited</vt:lpstr>
      <vt:lpstr>Example 1 Revisited</vt:lpstr>
      <vt:lpstr>General Result</vt:lpstr>
      <vt:lpstr>LiMoSense – Live Monitoring in Dynamic Sensor Networks</vt:lpstr>
      <vt:lpstr>The Problem</vt:lpstr>
      <vt:lpstr>Requirements</vt:lpstr>
      <vt:lpstr>Previous Work: One-Shot Average Aggregation</vt:lpstr>
      <vt:lpstr>LiMoSense: Live Aggregation</vt:lpstr>
      <vt:lpstr>Adjusting The Estimate </vt:lpstr>
      <vt:lpstr>Robust Aggregation Challenges</vt:lpstr>
      <vt:lpstr>Correctness Results</vt:lpstr>
      <vt:lpstr>Simulation Example</vt:lpstr>
      <vt:lpstr>Simulation Example 2</vt:lpstr>
      <vt:lpstr>Summary</vt:lpstr>
      <vt:lpstr>Correctness of Gossip-Based Membership under Message Loss</vt:lpstr>
      <vt:lpstr>The Setting</vt:lpstr>
      <vt:lpstr>Membership or Peer Sampling</vt:lpstr>
      <vt:lpstr>Applications</vt:lpstr>
      <vt:lpstr>Modeling Membership Views</vt:lpstr>
      <vt:lpstr>Modeling Protocols: Graph Transformations</vt:lpstr>
      <vt:lpstr>Desirable Properties?</vt:lpstr>
      <vt:lpstr>What About Churn?</vt:lpstr>
      <vt:lpstr>Global Markov Chain</vt:lpstr>
      <vt:lpstr>Defining Properties Formally</vt:lpstr>
      <vt:lpstr>Temporal Independence</vt:lpstr>
      <vt:lpstr>Existing Work: Practical Protocols</vt:lpstr>
      <vt:lpstr>Existing Work: Analysis</vt:lpstr>
      <vt:lpstr>Our Contribution :  Bridge This Gap</vt:lpstr>
      <vt:lpstr>Send &amp; Forget Membership</vt:lpstr>
      <vt:lpstr>S&amp;F: Message Loss</vt:lpstr>
      <vt:lpstr>S&amp;F: Compensating for Loss</vt:lpstr>
      <vt:lpstr>S&amp;F: Advantages</vt:lpstr>
      <vt:lpstr>Key Contribution: Analysis</vt:lpstr>
      <vt:lpstr>Conclusions</vt:lpstr>
      <vt:lpstr>Thanks!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Computations  in Ever-Changing Networks</dc:title>
  <dc:creator> </dc:creator>
  <cp:lastModifiedBy> </cp:lastModifiedBy>
  <cp:revision>92</cp:revision>
  <dcterms:created xsi:type="dcterms:W3CDTF">2011-09-14T14:19:49Z</dcterms:created>
  <dcterms:modified xsi:type="dcterms:W3CDTF">2011-09-19T07:51:27Z</dcterms:modified>
</cp:coreProperties>
</file>